
<file path=[Content_Types].xml><?xml version="1.0" encoding="utf-8"?>
<Types xmlns="http://schemas.openxmlformats.org/package/2006/content-types">
  <Default Extension="(null)" ContentType="image/x-emf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468" r:id="rId3"/>
    <p:sldId id="486" r:id="rId4"/>
    <p:sldId id="470" r:id="rId5"/>
    <p:sldId id="485" r:id="rId6"/>
    <p:sldId id="415" r:id="rId7"/>
    <p:sldId id="473" r:id="rId8"/>
    <p:sldId id="435" r:id="rId9"/>
    <p:sldId id="437" r:id="rId10"/>
    <p:sldId id="438" r:id="rId11"/>
    <p:sldId id="451" r:id="rId12"/>
    <p:sldId id="452" r:id="rId13"/>
    <p:sldId id="454" r:id="rId14"/>
    <p:sldId id="374" r:id="rId15"/>
    <p:sldId id="475" r:id="rId16"/>
    <p:sldId id="263" r:id="rId17"/>
    <p:sldId id="419" r:id="rId18"/>
    <p:sldId id="430" r:id="rId19"/>
    <p:sldId id="476" r:id="rId20"/>
    <p:sldId id="433" r:id="rId21"/>
    <p:sldId id="477" r:id="rId22"/>
    <p:sldId id="479" r:id="rId23"/>
    <p:sldId id="478" r:id="rId24"/>
    <p:sldId id="425" r:id="rId25"/>
    <p:sldId id="480" r:id="rId26"/>
    <p:sldId id="481" r:id="rId27"/>
    <p:sldId id="482" r:id="rId28"/>
    <p:sldId id="461" r:id="rId29"/>
    <p:sldId id="483" r:id="rId30"/>
    <p:sldId id="463" r:id="rId31"/>
    <p:sldId id="465" r:id="rId32"/>
    <p:sldId id="464" r:id="rId33"/>
    <p:sldId id="484" r:id="rId34"/>
    <p:sldId id="405" r:id="rId35"/>
    <p:sldId id="389" r:id="rId36"/>
    <p:sldId id="35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0307"/>
    <a:srgbClr val="FFFFFF"/>
    <a:srgbClr val="FFCCF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91" autoAdjust="0"/>
    <p:restoredTop sz="77309"/>
  </p:normalViewPr>
  <p:slideViewPr>
    <p:cSldViewPr snapToGrid="0">
      <p:cViewPr varScale="1">
        <p:scale>
          <a:sx n="88" d="100"/>
          <a:sy n="88" d="100"/>
        </p:scale>
        <p:origin x="187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BCF28-D76E-234D-BD7F-9B20E0098616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C01B3-3441-BA4C-A07D-871672D9FF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2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21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- row wise partitioning</a:t>
            </a:r>
          </a:p>
          <a:p>
            <a:pPr marL="0" indent="0">
              <a:buFontTx/>
              <a:buNone/>
            </a:pPr>
            <a:r>
              <a:rPr lang="en-US" dirty="0"/>
              <a:t>- Applying CSR format is always safe if we distribute data to the nodes in this way because our algorithm only depends on non zero pattern of Y2.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We use the </a:t>
            </a:r>
            <a:r>
              <a:rPr lang="en-US" dirty="0" err="1"/>
              <a:t>MPI_allgatherv</a:t>
            </a:r>
            <a:r>
              <a:rPr lang="en-US" dirty="0"/>
              <a:t> which is efficient collective communication method and the communication happens only once.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- So </a:t>
            </a:r>
            <a:r>
              <a:rPr lang="en-US" dirty="0" err="1"/>
              <a:t>DFacTo</a:t>
            </a:r>
            <a:r>
              <a:rPr lang="en-US" dirty="0"/>
              <a:t> uses CSR format to reduce time and space and is easy to distribute data.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62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NELL1: </a:t>
            </a:r>
            <a:r>
              <a:rPr lang="en-US" dirty="0" err="1"/>
              <a:t>nnzr</a:t>
            </a:r>
            <a:r>
              <a:rPr lang="en-US" dirty="0"/>
              <a:t>(Y) does not reduce linearly in terms of increase of nodes.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88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563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30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explain optimal combination of image denoisers.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denoising is a task estimating an original image from an observed image corrupted by noise, for example Gaussian noise.</a:t>
            </a:r>
          </a:p>
          <a:p>
            <a:r>
              <a:rPr lang="en-US" dirty="0"/>
              <a:t>There are many existing image denoising methods, especially, deterministic methods and learning based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43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denoising is a task estimating an original image from an observed image corrupted by noise, for example Gaussian noise.</a:t>
            </a:r>
          </a:p>
          <a:p>
            <a:r>
              <a:rPr lang="en-US" dirty="0"/>
              <a:t>There are many existing image denoising methods, especially, deterministic methods and learning based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871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99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66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347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722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251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C01B3-3441-BA4C-A07D-871672D9FF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035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C01B3-3441-BA4C-A07D-871672D9FF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3619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1C01B3-3441-BA4C-A07D-871672D9FF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778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explain optimal combination of image denoisers.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00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236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“GAN”: Two neural networks contest with each other in a zero-sum game framework. This technique can generate photographs that look at least superficially authentic to human observers, having many realistic characteristics.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“learning to learn” intends to design models that can learn new skills or adapt to new environments rapidly with a few training examples. There are three common approaches: 1) learn an efficient distance metric (metric-based); 2) use (recurrent) network with external or internal memory (model-based); 3) optimize the model parameters explicitly for fast learning (optimization-based).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Reinforcement learning is the training of machine learning models to make a sequence of decisions. The agent learns to achieve a goal in an uncertain, potentially complex environment. In reinforcement learning, an artificial intelligence faces a game-like situation.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52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4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089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750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1C01B3-3441-BA4C-A07D-871672D9FF8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16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79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64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3E755F-EE7C-4016-AF57-4CFBE661B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09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69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62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9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1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44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06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17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9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41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66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28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71EDC-7B2E-49B7-A893-7941C7A6F99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25734-C73E-43F1-9474-4B0B187492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46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95.png"/><Relationship Id="rId3" Type="http://schemas.openxmlformats.org/officeDocument/2006/relationships/image" Target="../media/image101.png"/><Relationship Id="rId21" Type="http://schemas.openxmlformats.org/officeDocument/2006/relationships/image" Target="../media/image119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9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(null)"/><Relationship Id="rId7" Type="http://schemas.openxmlformats.org/officeDocument/2006/relationships/image" Target="../media/image26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(null)"/><Relationship Id="rId11" Type="http://schemas.openxmlformats.org/officeDocument/2006/relationships/image" Target="../media/image32.png"/><Relationship Id="rId5" Type="http://schemas.openxmlformats.org/officeDocument/2006/relationships/image" Target="../media/image24.(null)"/><Relationship Id="rId10" Type="http://schemas.openxmlformats.org/officeDocument/2006/relationships/image" Target="../media/image31.png"/><Relationship Id="rId4" Type="http://schemas.openxmlformats.org/officeDocument/2006/relationships/image" Target="../media/image23.(null)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6.xml"/><Relationship Id="rId12" Type="http://schemas.openxmlformats.org/officeDocument/2006/relationships/image" Target="../media/image3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5.xml"/><Relationship Id="rId10" Type="http://schemas.openxmlformats.org/officeDocument/2006/relationships/image" Target="../media/image34.png"/><Relationship Id="rId4" Type="http://schemas.openxmlformats.org/officeDocument/2006/relationships/tags" Target="../tags/tag4.xml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38.png"/><Relationship Id="rId18" Type="http://schemas.openxmlformats.org/officeDocument/2006/relationships/image" Target="../media/image42.png"/><Relationship Id="rId3" Type="http://schemas.openxmlformats.org/officeDocument/2006/relationships/tags" Target="../tags/tag8.xml"/><Relationship Id="rId21" Type="http://schemas.openxmlformats.org/officeDocument/2006/relationships/image" Target="../media/image45.png"/><Relationship Id="rId7" Type="http://schemas.openxmlformats.org/officeDocument/2006/relationships/tags" Target="../tags/tag12.xml"/><Relationship Id="rId12" Type="http://schemas.openxmlformats.org/officeDocument/2006/relationships/notesSlide" Target="../notesSlides/notesSlide17.xml"/><Relationship Id="rId17" Type="http://schemas.openxmlformats.org/officeDocument/2006/relationships/image" Target="../media/image35.png"/><Relationship Id="rId2" Type="http://schemas.openxmlformats.org/officeDocument/2006/relationships/tags" Target="../tags/tag7.xml"/><Relationship Id="rId16" Type="http://schemas.openxmlformats.org/officeDocument/2006/relationships/image" Target="../media/image41.png"/><Relationship Id="rId20" Type="http://schemas.openxmlformats.org/officeDocument/2006/relationships/image" Target="../media/image4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0.xml"/><Relationship Id="rId15" Type="http://schemas.openxmlformats.org/officeDocument/2006/relationships/image" Target="../media/image40.png"/><Relationship Id="rId10" Type="http://schemas.openxmlformats.org/officeDocument/2006/relationships/tags" Target="../tags/tag15.xml"/><Relationship Id="rId19" Type="http://schemas.openxmlformats.org/officeDocument/2006/relationships/image" Target="../media/image43.png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image" Target="../media/image39.png"/><Relationship Id="rId22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5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50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49.png"/><Relationship Id="rId5" Type="http://schemas.openxmlformats.org/officeDocument/2006/relationships/tags" Target="../tags/tag20.xml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tags" Target="../tags/tag19.xml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0.png"/><Relationship Id="rId5" Type="http://schemas.openxmlformats.org/officeDocument/2006/relationships/image" Target="../media/image880.png"/><Relationship Id="rId4" Type="http://schemas.openxmlformats.org/officeDocument/2006/relationships/image" Target="../media/image55.(null)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(null)"/><Relationship Id="rId3" Type="http://schemas.openxmlformats.org/officeDocument/2006/relationships/image" Target="../media/image56.(null)"/><Relationship Id="rId7" Type="http://schemas.openxmlformats.org/officeDocument/2006/relationships/image" Target="../media/image60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(null)"/><Relationship Id="rId5" Type="http://schemas.openxmlformats.org/officeDocument/2006/relationships/image" Target="../media/image58.(null)"/><Relationship Id="rId4" Type="http://schemas.openxmlformats.org/officeDocument/2006/relationships/image" Target="../media/image57.(null)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1010.png"/><Relationship Id="rId18" Type="http://schemas.openxmlformats.org/officeDocument/2006/relationships/image" Target="../media/image1060.png"/><Relationship Id="rId7" Type="http://schemas.openxmlformats.org/officeDocument/2006/relationships/image" Target="../media/image830.png"/><Relationship Id="rId12" Type="http://schemas.openxmlformats.org/officeDocument/2006/relationships/image" Target="../media/image62.(null)"/><Relationship Id="rId17" Type="http://schemas.openxmlformats.org/officeDocument/2006/relationships/image" Target="../media/image105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0.png"/><Relationship Id="rId11" Type="http://schemas.openxmlformats.org/officeDocument/2006/relationships/image" Target="../media/image990.png"/><Relationship Id="rId5" Type="http://schemas.openxmlformats.org/officeDocument/2006/relationships/image" Target="../media/image960.png"/><Relationship Id="rId15" Type="http://schemas.openxmlformats.org/officeDocument/2006/relationships/image" Target="../media/image1030.png"/><Relationship Id="rId10" Type="http://schemas.openxmlformats.org/officeDocument/2006/relationships/image" Target="../media/image980.png"/><Relationship Id="rId19" Type="http://schemas.openxmlformats.org/officeDocument/2006/relationships/image" Target="../media/image1070.png"/><Relationship Id="rId4" Type="http://schemas.openxmlformats.org/officeDocument/2006/relationships/image" Target="../media/image800.png"/><Relationship Id="rId9" Type="http://schemas.openxmlformats.org/officeDocument/2006/relationships/image" Target="../media/image970.png"/><Relationship Id="rId14" Type="http://schemas.openxmlformats.org/officeDocument/2006/relationships/image" Target="../media/image102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3" Type="http://schemas.openxmlformats.org/officeDocument/2006/relationships/image" Target="../media/image63.(null)"/><Relationship Id="rId7" Type="http://schemas.openxmlformats.org/officeDocument/2006/relationships/image" Target="../media/image67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(null)"/><Relationship Id="rId5" Type="http://schemas.openxmlformats.org/officeDocument/2006/relationships/image" Target="../media/image65.(null)"/><Relationship Id="rId4" Type="http://schemas.openxmlformats.org/officeDocument/2006/relationships/image" Target="../media/image64.(null)"/><Relationship Id="rId9" Type="http://schemas.openxmlformats.org/officeDocument/2006/relationships/image" Target="../media/image73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(null)"/><Relationship Id="rId13" Type="http://schemas.openxmlformats.org/officeDocument/2006/relationships/image" Target="../media/image85.png"/><Relationship Id="rId3" Type="http://schemas.openxmlformats.org/officeDocument/2006/relationships/image" Target="../media/image68.(null)"/><Relationship Id="rId7" Type="http://schemas.openxmlformats.org/officeDocument/2006/relationships/image" Target="../media/image72.(null)"/><Relationship Id="rId12" Type="http://schemas.openxmlformats.org/officeDocument/2006/relationships/image" Target="../media/image8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(null)"/><Relationship Id="rId11" Type="http://schemas.openxmlformats.org/officeDocument/2006/relationships/image" Target="../media/image82.png"/><Relationship Id="rId5" Type="http://schemas.openxmlformats.org/officeDocument/2006/relationships/image" Target="../media/image70.(null)"/><Relationship Id="rId15" Type="http://schemas.openxmlformats.org/officeDocument/2006/relationships/image" Target="../media/image900.png"/><Relationship Id="rId10" Type="http://schemas.openxmlformats.org/officeDocument/2006/relationships/image" Target="../media/image810.png"/><Relationship Id="rId4" Type="http://schemas.openxmlformats.org/officeDocument/2006/relationships/image" Target="../media/image69.(null)"/><Relationship Id="rId9" Type="http://schemas.openxmlformats.org/officeDocument/2006/relationships/image" Target="../media/image74.(null)"/><Relationship Id="rId14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79.(null)"/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12" Type="http://schemas.openxmlformats.org/officeDocument/2006/relationships/image" Target="../media/image78.(null)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2.(null)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77.(null)"/><Relationship Id="rId5" Type="http://schemas.openxmlformats.org/officeDocument/2006/relationships/image" Target="../media/image163.png"/><Relationship Id="rId15" Type="http://schemas.openxmlformats.org/officeDocument/2006/relationships/image" Target="../media/image81.(null)"/><Relationship Id="rId10" Type="http://schemas.openxmlformats.org/officeDocument/2006/relationships/image" Target="../media/image76.(null)"/><Relationship Id="rId4" Type="http://schemas.openxmlformats.org/officeDocument/2006/relationships/image" Target="../media/image162.png"/><Relationship Id="rId9" Type="http://schemas.openxmlformats.org/officeDocument/2006/relationships/image" Target="../media/image75.(null)"/><Relationship Id="rId14" Type="http://schemas.openxmlformats.org/officeDocument/2006/relationships/image" Target="../media/image80.(null)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tiff"/><Relationship Id="rId5" Type="http://schemas.openxmlformats.org/officeDocument/2006/relationships/image" Target="../media/image130.tiff"/><Relationship Id="rId4" Type="http://schemas.openxmlformats.org/officeDocument/2006/relationships/image" Target="../media/image1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1" y="1569372"/>
            <a:ext cx="8887626" cy="2415774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Matrix and Tensor Factorization &amp;</a:t>
            </a:r>
            <a:b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Deep Neural Network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469833" y="3685714"/>
            <a:ext cx="41964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CS&amp;E, Sungkyunkwan University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Joon Hee Choi, PhD</a:t>
            </a:r>
            <a:endParaRPr lang="en-US" sz="20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89506C-8C6D-304F-B89C-6D09FD174C96}"/>
              </a:ext>
            </a:extLst>
          </p:cNvPr>
          <p:cNvSpPr txBox="1"/>
          <p:nvPr/>
        </p:nvSpPr>
        <p:spPr>
          <a:xfrm>
            <a:off x="3764966" y="5417480"/>
            <a:ext cx="16003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Nov. 20, 2019</a:t>
            </a:r>
          </a:p>
        </p:txBody>
      </p:sp>
    </p:spTree>
    <p:extLst>
      <p:ext uri="{BB962C8B-B14F-4D97-AF65-F5344CB8AC3E}">
        <p14:creationId xmlns:p14="http://schemas.microsoft.com/office/powerpoint/2010/main" val="3765772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10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8719931" cy="101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Parallelizing </a:t>
            </a:r>
            <a:r>
              <a:rPr lang="en-US" sz="3600" b="1" dirty="0" err="1">
                <a:solidFill>
                  <a:prstClr val="black"/>
                </a:solidFill>
                <a:latin typeface="Calibri" panose="020F0502020204030204"/>
              </a:rPr>
              <a:t>DFacTo</a:t>
            </a: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 on a Cluster</a:t>
            </a:r>
            <a:endParaRPr lang="en-US" sz="4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9BB7381-23A7-774B-96F7-27BB41FB9518}"/>
              </a:ext>
            </a:extLst>
          </p:cNvPr>
          <p:cNvSpPr/>
          <p:nvPr/>
        </p:nvSpPr>
        <p:spPr>
          <a:xfrm>
            <a:off x="1696582" y="2907374"/>
            <a:ext cx="1713256" cy="1968168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3A12368-13DD-7440-9BAB-AEA4BEDA3ED9}"/>
                  </a:ext>
                </a:extLst>
              </p:cNvPr>
              <p:cNvSpPr txBox="1"/>
              <p:nvPr/>
            </p:nvSpPr>
            <p:spPr>
              <a:xfrm>
                <a:off x="4119173" y="3254431"/>
                <a:ext cx="5212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0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3A12368-13DD-7440-9BAB-AEA4BEDA3E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173" y="3254431"/>
                <a:ext cx="52120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23343C5-8474-8A42-8C3A-471CA15D1247}"/>
              </a:ext>
            </a:extLst>
          </p:cNvPr>
          <p:cNvCxnSpPr>
            <a:endCxn id="91" idx="0"/>
          </p:cNvCxnSpPr>
          <p:nvPr/>
        </p:nvCxnSpPr>
        <p:spPr>
          <a:xfrm flipH="1">
            <a:off x="2200656" y="2302960"/>
            <a:ext cx="1407018" cy="709425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48F4192-24C2-5446-90B6-AA5093EE4E6A}"/>
              </a:ext>
            </a:extLst>
          </p:cNvPr>
          <p:cNvSpPr/>
          <p:nvPr/>
        </p:nvSpPr>
        <p:spPr>
          <a:xfrm>
            <a:off x="3613393" y="2242776"/>
            <a:ext cx="1556766" cy="401631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309CC80-76C1-A242-8163-B300F9CE7711}"/>
              </a:ext>
            </a:extLst>
          </p:cNvPr>
          <p:cNvCxnSpPr/>
          <p:nvPr/>
        </p:nvCxnSpPr>
        <p:spPr>
          <a:xfrm>
            <a:off x="3613393" y="2332600"/>
            <a:ext cx="1556766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07D0DB2-3D3A-9842-8486-ACCECC5576BE}"/>
              </a:ext>
            </a:extLst>
          </p:cNvPr>
          <p:cNvCxnSpPr/>
          <p:nvPr/>
        </p:nvCxnSpPr>
        <p:spPr>
          <a:xfrm>
            <a:off x="3613393" y="2425183"/>
            <a:ext cx="1556766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25FA415-07F5-C146-AB50-54E8878D8800}"/>
              </a:ext>
            </a:extLst>
          </p:cNvPr>
          <p:cNvCxnSpPr/>
          <p:nvPr/>
        </p:nvCxnSpPr>
        <p:spPr>
          <a:xfrm>
            <a:off x="3613393" y="2568531"/>
            <a:ext cx="1556766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D7A480-5935-DC4B-8831-274BE5DD8517}"/>
                  </a:ext>
                </a:extLst>
              </p:cNvPr>
              <p:cNvSpPr txBox="1"/>
              <p:nvPr/>
            </p:nvSpPr>
            <p:spPr>
              <a:xfrm>
                <a:off x="4131172" y="2367408"/>
                <a:ext cx="52120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FD7A480-5935-DC4B-8831-274BE5DD85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172" y="2367408"/>
                <a:ext cx="521208" cy="3000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34A1069-66FF-2C4F-BBE3-A44C0F0F8155}"/>
              </a:ext>
            </a:extLst>
          </p:cNvPr>
          <p:cNvCxnSpPr>
            <a:endCxn id="107" idx="0"/>
          </p:cNvCxnSpPr>
          <p:nvPr/>
        </p:nvCxnSpPr>
        <p:spPr>
          <a:xfrm>
            <a:off x="5170159" y="2603637"/>
            <a:ext cx="913371" cy="408748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79F22C-D037-5F44-B4AE-DA1041730E52}"/>
                  </a:ext>
                </a:extLst>
              </p:cNvPr>
              <p:cNvSpPr/>
              <p:nvPr/>
            </p:nvSpPr>
            <p:spPr>
              <a:xfrm>
                <a:off x="4202542" y="2002117"/>
                <a:ext cx="423001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779F22C-D037-5F44-B4AE-DA1041730E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542" y="2002117"/>
                <a:ext cx="423001" cy="3000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0FE1D8D-0EF8-5744-BFCA-63B32CA0A8C6}"/>
              </a:ext>
            </a:extLst>
          </p:cNvPr>
          <p:cNvCxnSpPr>
            <a:stCxn id="91" idx="2"/>
            <a:endCxn id="74" idx="0"/>
          </p:cNvCxnSpPr>
          <p:nvPr/>
        </p:nvCxnSpPr>
        <p:spPr>
          <a:xfrm flipH="1">
            <a:off x="2195360" y="3289384"/>
            <a:ext cx="5296" cy="151889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54E406F-B026-0646-8E2A-C1B6E422DE12}"/>
              </a:ext>
            </a:extLst>
          </p:cNvPr>
          <p:cNvSpPr/>
          <p:nvPr/>
        </p:nvSpPr>
        <p:spPr>
          <a:xfrm>
            <a:off x="2067694" y="3441273"/>
            <a:ext cx="255332" cy="457427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92D4EE-5AEF-2A49-B95E-D24199BB5ADC}"/>
              </a:ext>
            </a:extLst>
          </p:cNvPr>
          <p:cNvSpPr/>
          <p:nvPr/>
        </p:nvSpPr>
        <p:spPr>
          <a:xfrm>
            <a:off x="4171714" y="4511227"/>
            <a:ext cx="421767" cy="851675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76C83E-8CB1-8C44-A880-E74C92AAF365}"/>
              </a:ext>
            </a:extLst>
          </p:cNvPr>
          <p:cNvCxnSpPr/>
          <p:nvPr/>
        </p:nvCxnSpPr>
        <p:spPr>
          <a:xfrm>
            <a:off x="4171714" y="4689489"/>
            <a:ext cx="421767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1BFC2F1-B37B-E540-B79A-AF86C78B2B45}"/>
              </a:ext>
            </a:extLst>
          </p:cNvPr>
          <p:cNvCxnSpPr/>
          <p:nvPr/>
        </p:nvCxnSpPr>
        <p:spPr>
          <a:xfrm>
            <a:off x="4171714" y="4894294"/>
            <a:ext cx="421767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6C2FEA1-0861-D24E-883B-BAC0302DB327}"/>
              </a:ext>
            </a:extLst>
          </p:cNvPr>
          <p:cNvCxnSpPr/>
          <p:nvPr/>
        </p:nvCxnSpPr>
        <p:spPr>
          <a:xfrm>
            <a:off x="4171714" y="5137400"/>
            <a:ext cx="421767" cy="0"/>
          </a:xfrm>
          <a:prstGeom prst="line">
            <a:avLst/>
          </a:prstGeom>
          <a:noFill/>
          <a:ln w="6350" cap="flat" cmpd="sng" algn="in">
            <a:solidFill>
              <a:srgbClr val="8C8D86"/>
            </a:solidFill>
            <a:prstDash val="soli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52451-2135-0343-A0E5-62CB3ED0974C}"/>
                  </a:ext>
                </a:extLst>
              </p:cNvPr>
              <p:cNvSpPr txBox="1"/>
              <p:nvPr/>
            </p:nvSpPr>
            <p:spPr>
              <a:xfrm>
                <a:off x="4143643" y="4886401"/>
                <a:ext cx="52120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2552451-2135-0343-A0E5-62CB3ED09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643" y="4886401"/>
                <a:ext cx="521208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214F126-39AC-3345-9C6A-8CAC7E4A4957}"/>
              </a:ext>
            </a:extLst>
          </p:cNvPr>
          <p:cNvCxnSpPr/>
          <p:nvPr/>
        </p:nvCxnSpPr>
        <p:spPr>
          <a:xfrm flipV="1">
            <a:off x="2736781" y="4637507"/>
            <a:ext cx="1422461" cy="110424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E68E44A-CD15-E746-A6AB-D5A2E407DF16}"/>
              </a:ext>
            </a:extLst>
          </p:cNvPr>
          <p:cNvCxnSpPr/>
          <p:nvPr/>
        </p:nvCxnSpPr>
        <p:spPr>
          <a:xfrm flipH="1">
            <a:off x="4581010" y="4768815"/>
            <a:ext cx="1835916" cy="459329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738BA9C-C770-E145-8A90-F23BF805B14E}"/>
                  </a:ext>
                </a:extLst>
              </p:cNvPr>
              <p:cNvSpPr/>
              <p:nvPr/>
            </p:nvSpPr>
            <p:spPr>
              <a:xfrm>
                <a:off x="1781635" y="3900980"/>
                <a:ext cx="88037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:r>
                  <a:rPr lang="en-US" sz="900" dirty="0">
                    <a:solidFill>
                      <a:prstClr val="black"/>
                    </a:solidFill>
                    <a:latin typeface="Franklin Gothic Book" panose="020B0503020102020204"/>
                  </a:rPr>
                  <a:t>a fraction of</a:t>
                </a:r>
                <a:r>
                  <a:rPr lang="en-US" sz="9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738BA9C-C770-E145-8A90-F23BF805B1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1635" y="3900980"/>
                <a:ext cx="880370" cy="230832"/>
              </a:xfrm>
              <a:prstGeom prst="rect">
                <a:avLst/>
              </a:prstGeom>
              <a:blipFill>
                <a:blip r:embed="rId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7E962D12-D628-A441-B281-1AD4C8EF5C75}"/>
              </a:ext>
            </a:extLst>
          </p:cNvPr>
          <p:cNvSpPr/>
          <p:nvPr/>
        </p:nvSpPr>
        <p:spPr>
          <a:xfrm>
            <a:off x="2511234" y="4308621"/>
            <a:ext cx="245100" cy="485746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1C57ED-14D9-4044-B482-56FDA3941E30}"/>
              </a:ext>
            </a:extLst>
          </p:cNvPr>
          <p:cNvSpPr/>
          <p:nvPr/>
        </p:nvSpPr>
        <p:spPr>
          <a:xfrm>
            <a:off x="879785" y="2909514"/>
            <a:ext cx="715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Node 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DA1F909-11F8-DF4C-B0E7-F6FB8B53F994}"/>
              </a:ext>
            </a:extLst>
          </p:cNvPr>
          <p:cNvSpPr/>
          <p:nvPr/>
        </p:nvSpPr>
        <p:spPr>
          <a:xfrm>
            <a:off x="2728181" y="3555399"/>
            <a:ext cx="243052" cy="211714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25F3003-1356-1943-A281-4923B62C14DA}"/>
                  </a:ext>
                </a:extLst>
              </p:cNvPr>
              <p:cNvSpPr/>
              <p:nvPr/>
            </p:nvSpPr>
            <p:spPr>
              <a:xfrm>
                <a:off x="2392162" y="3716633"/>
                <a:ext cx="95455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9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9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e>
                        <m:sup>
                          <m:r>
                            <a:rPr lang="en-US" sz="9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F25F3003-1356-1943-A281-4923B62C1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162" y="3716633"/>
                <a:ext cx="954557" cy="2795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1694EB-8346-5E45-8562-444CA37AFFB7}"/>
                  </a:ext>
                </a:extLst>
              </p:cNvPr>
              <p:cNvSpPr txBox="1"/>
              <p:nvPr/>
            </p:nvSpPr>
            <p:spPr>
              <a:xfrm>
                <a:off x="2430388" y="3513778"/>
                <a:ext cx="183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11694EB-8346-5E45-8562-444CA37AF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388" y="3513778"/>
                <a:ext cx="183830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Left Brace 87">
            <a:extLst>
              <a:ext uri="{FF2B5EF4-FFF2-40B4-BE49-F238E27FC236}">
                <a16:creationId xmlns:a16="http://schemas.microsoft.com/office/drawing/2014/main" id="{BE83CC33-A7C7-AF4E-B662-275436D40603}"/>
              </a:ext>
            </a:extLst>
          </p:cNvPr>
          <p:cNvSpPr/>
          <p:nvPr/>
        </p:nvSpPr>
        <p:spPr>
          <a:xfrm rot="16200000">
            <a:off x="2533813" y="3772451"/>
            <a:ext cx="168545" cy="852815"/>
          </a:xfrm>
          <a:prstGeom prst="leftBrace">
            <a:avLst/>
          </a:prstGeom>
          <a:noFill/>
          <a:ln w="12700" cap="flat" cmpd="sng" algn="in">
            <a:solidFill>
              <a:srgbClr val="897B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043D367-AF16-884C-B977-BB91E7CBE772}"/>
              </a:ext>
            </a:extLst>
          </p:cNvPr>
          <p:cNvSpPr/>
          <p:nvPr/>
        </p:nvSpPr>
        <p:spPr>
          <a:xfrm>
            <a:off x="7342871" y="2909514"/>
            <a:ext cx="7232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Node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7F41734-02C9-4044-AECD-A0FCDEE10282}"/>
                  </a:ext>
                </a:extLst>
              </p:cNvPr>
              <p:cNvSpPr/>
              <p:nvPr/>
            </p:nvSpPr>
            <p:spPr>
              <a:xfrm>
                <a:off x="4232797" y="5362252"/>
                <a:ext cx="344966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5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27F41734-02C9-4044-AECD-A0FCDEE10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797" y="5362252"/>
                <a:ext cx="344966" cy="3000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tangle 90">
            <a:extLst>
              <a:ext uri="{FF2B5EF4-FFF2-40B4-BE49-F238E27FC236}">
                <a16:creationId xmlns:a16="http://schemas.microsoft.com/office/drawing/2014/main" id="{9E216D48-9448-A648-9E6C-4B85213A8047}"/>
              </a:ext>
            </a:extLst>
          </p:cNvPr>
          <p:cNvSpPr/>
          <p:nvPr/>
        </p:nvSpPr>
        <p:spPr>
          <a:xfrm>
            <a:off x="1871142" y="3012385"/>
            <a:ext cx="659028" cy="276999"/>
          </a:xfrm>
          <a:prstGeom prst="rect">
            <a:avLst/>
          </a:prstGeom>
          <a:ln>
            <a:solidFill>
              <a:srgbClr val="8C8D8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</a:rPr>
              <a:t>DFacTo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044210E-3BA0-F24B-A62D-578B36C29304}"/>
                  </a:ext>
                </a:extLst>
              </p:cNvPr>
              <p:cNvSpPr/>
              <p:nvPr/>
            </p:nvSpPr>
            <p:spPr>
              <a:xfrm>
                <a:off x="2189140" y="2408675"/>
                <a:ext cx="92813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:r>
                  <a:rPr lang="en-US" sz="900" dirty="0">
                    <a:solidFill>
                      <a:prstClr val="black"/>
                    </a:solidFill>
                    <a:latin typeface="Franklin Gothic Book" panose="020B0503020102020204"/>
                  </a:rPr>
                  <a:t>a fraction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sz="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044210E-3BA0-F24B-A62D-578B36C29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140" y="2408675"/>
                <a:ext cx="928139" cy="230832"/>
              </a:xfrm>
              <a:prstGeom prst="rect">
                <a:avLst/>
              </a:prstGeom>
              <a:blipFill>
                <a:blip r:embed="rId11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695CE3-1B1D-3E4D-9D92-140FAF3A075C}"/>
                  </a:ext>
                </a:extLst>
              </p:cNvPr>
              <p:cNvSpPr/>
              <p:nvPr/>
            </p:nvSpPr>
            <p:spPr>
              <a:xfrm>
                <a:off x="5367826" y="2518103"/>
                <a:ext cx="928139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:r>
                  <a:rPr lang="en-US" sz="900" dirty="0">
                    <a:solidFill>
                      <a:prstClr val="black"/>
                    </a:solidFill>
                    <a:latin typeface="Franklin Gothic Book" panose="020B0503020102020204"/>
                  </a:rPr>
                  <a:t>a fraction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9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9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sz="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F695CE3-1B1D-3E4D-9D92-140FAF3A0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7826" y="2518103"/>
                <a:ext cx="928139" cy="230832"/>
              </a:xfrm>
              <a:prstGeom prst="rect">
                <a:avLst/>
              </a:prstGeom>
              <a:blipFill>
                <a:blip r:embed="rId1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E5A4202-EB13-644F-90F8-C89EBDEC5F16}"/>
                  </a:ext>
                </a:extLst>
              </p:cNvPr>
              <p:cNvSpPr/>
              <p:nvPr/>
            </p:nvSpPr>
            <p:spPr>
              <a:xfrm>
                <a:off x="4519928" y="1900616"/>
                <a:ext cx="439544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BE5A4202-EB13-644F-90F8-C89EBDEC5F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928" y="1900616"/>
                <a:ext cx="439544" cy="2308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3E90767-07DD-0D4A-A626-CC37A73B1DF4}"/>
                  </a:ext>
                </a:extLst>
              </p:cNvPr>
              <p:cNvSpPr/>
              <p:nvPr/>
            </p:nvSpPr>
            <p:spPr>
              <a:xfrm>
                <a:off x="2539970" y="2122962"/>
                <a:ext cx="498855" cy="3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3E90767-07DD-0D4A-A626-CC37A73B1D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970" y="2122962"/>
                <a:ext cx="498855" cy="37228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AF5AEDA-C720-6A44-BE02-F339138D8D4F}"/>
                  </a:ext>
                </a:extLst>
              </p:cNvPr>
              <p:cNvSpPr/>
              <p:nvPr/>
            </p:nvSpPr>
            <p:spPr>
              <a:xfrm>
                <a:off x="5118965" y="2675520"/>
                <a:ext cx="498855" cy="3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J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KI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0AF5AEDA-C720-6A44-BE02-F339138D8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65" y="2675520"/>
                <a:ext cx="498855" cy="37228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D3D36BB-86F6-AC46-8D20-EFE7DE6FC715}"/>
                  </a:ext>
                </a:extLst>
              </p:cNvPr>
              <p:cNvSpPr/>
              <p:nvPr/>
            </p:nvSpPr>
            <p:spPr>
              <a:xfrm>
                <a:off x="2629448" y="3361947"/>
                <a:ext cx="439544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3D3D36BB-86F6-AC46-8D20-EFE7DE6FC7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448" y="3361947"/>
                <a:ext cx="439544" cy="2308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8CF2407-AC7E-EC49-82C3-7ACF039833A3}"/>
                  </a:ext>
                </a:extLst>
              </p:cNvPr>
              <p:cNvSpPr/>
              <p:nvPr/>
            </p:nvSpPr>
            <p:spPr>
              <a:xfrm>
                <a:off x="1699457" y="3495310"/>
                <a:ext cx="461986" cy="3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38CF2407-AC7E-EC49-82C3-7ACF03983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457" y="3495310"/>
                <a:ext cx="461986" cy="37228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E42FE10-8A9A-B449-A663-77D7B46C87F3}"/>
                  </a:ext>
                </a:extLst>
              </p:cNvPr>
              <p:cNvSpPr/>
              <p:nvPr/>
            </p:nvSpPr>
            <p:spPr>
              <a:xfrm>
                <a:off x="2093144" y="4364127"/>
                <a:ext cx="444299" cy="3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E42FE10-8A9A-B449-A663-77D7B46C8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144" y="4364127"/>
                <a:ext cx="444299" cy="37228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0325A41-E0CE-AF4D-8897-F1386057E7F5}"/>
                  </a:ext>
                </a:extLst>
              </p:cNvPr>
              <p:cNvSpPr/>
              <p:nvPr/>
            </p:nvSpPr>
            <p:spPr>
              <a:xfrm>
                <a:off x="4191385" y="4339058"/>
                <a:ext cx="404278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0325A41-E0CE-AF4D-8897-F1386057E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385" y="4339058"/>
                <a:ext cx="404278" cy="2308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Rounded Rectangle 42">
            <a:extLst>
              <a:ext uri="{FF2B5EF4-FFF2-40B4-BE49-F238E27FC236}">
                <a16:creationId xmlns:a16="http://schemas.microsoft.com/office/drawing/2014/main" id="{F8164938-A5C6-D547-9942-12E036FEA875}"/>
              </a:ext>
            </a:extLst>
          </p:cNvPr>
          <p:cNvSpPr/>
          <p:nvPr/>
        </p:nvSpPr>
        <p:spPr>
          <a:xfrm>
            <a:off x="6594412" y="1180375"/>
            <a:ext cx="825334" cy="305320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4" name="Rounded Rectangle 42">
            <a:extLst>
              <a:ext uri="{FF2B5EF4-FFF2-40B4-BE49-F238E27FC236}">
                <a16:creationId xmlns:a16="http://schemas.microsoft.com/office/drawing/2014/main" id="{D2CAE504-F8B6-9743-A5B3-BF1D48B42E1E}"/>
              </a:ext>
            </a:extLst>
          </p:cNvPr>
          <p:cNvSpPr/>
          <p:nvPr/>
        </p:nvSpPr>
        <p:spPr>
          <a:xfrm>
            <a:off x="6758587" y="1494175"/>
            <a:ext cx="825334" cy="305320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B917687-28EA-8F44-8E54-93594FE8BB7E}"/>
              </a:ext>
            </a:extLst>
          </p:cNvPr>
          <p:cNvSpPr txBox="1"/>
          <p:nvPr/>
        </p:nvSpPr>
        <p:spPr>
          <a:xfrm>
            <a:off x="3233401" y="5539950"/>
            <a:ext cx="22916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Use </a:t>
            </a:r>
            <a:r>
              <a:rPr lang="en-US" sz="1350" dirty="0" err="1">
                <a:solidFill>
                  <a:prstClr val="black"/>
                </a:solidFill>
                <a:latin typeface="Franklin Gothic Book" panose="020B0503020102020204"/>
              </a:rPr>
              <a:t>MPI_Allgatherv</a:t>
            </a:r>
            <a:endParaRPr lang="en-US" sz="1350" dirty="0">
              <a:solidFill>
                <a:prstClr val="black"/>
              </a:solidFill>
              <a:latin typeface="Franklin Gothic Book" panose="020B0503020102020204"/>
            </a:endParaRPr>
          </a:p>
        </p:txBody>
      </p:sp>
      <p:sp>
        <p:nvSpPr>
          <p:cNvPr id="106" name="Rectangle 5">
            <a:extLst>
              <a:ext uri="{FF2B5EF4-FFF2-40B4-BE49-F238E27FC236}">
                <a16:creationId xmlns:a16="http://schemas.microsoft.com/office/drawing/2014/main" id="{F54A3D49-0D37-AE4F-9EE9-A8666068D60B}"/>
              </a:ext>
            </a:extLst>
          </p:cNvPr>
          <p:cNvSpPr/>
          <p:nvPr/>
        </p:nvSpPr>
        <p:spPr>
          <a:xfrm>
            <a:off x="5517112" y="2907374"/>
            <a:ext cx="1713256" cy="1968168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07" name="Rectangle 132">
            <a:extLst>
              <a:ext uri="{FF2B5EF4-FFF2-40B4-BE49-F238E27FC236}">
                <a16:creationId xmlns:a16="http://schemas.microsoft.com/office/drawing/2014/main" id="{87CF8C94-BBBD-BD4A-BA37-1595ABE04BAD}"/>
              </a:ext>
            </a:extLst>
          </p:cNvPr>
          <p:cNvSpPr/>
          <p:nvPr/>
        </p:nvSpPr>
        <p:spPr>
          <a:xfrm>
            <a:off x="5754016" y="3012385"/>
            <a:ext cx="659028" cy="276999"/>
          </a:xfrm>
          <a:prstGeom prst="rect">
            <a:avLst/>
          </a:prstGeom>
          <a:ln>
            <a:solidFill>
              <a:srgbClr val="8C8D86"/>
            </a:solidFill>
          </a:ln>
        </p:spPr>
        <p:txBody>
          <a:bodyPr wrap="none">
            <a:spAutoFit/>
          </a:bodyPr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</a:rPr>
              <a:t>DFacTo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</a:endParaRPr>
          </a:p>
        </p:txBody>
      </p:sp>
      <p:cxnSp>
        <p:nvCxnSpPr>
          <p:cNvPr id="108" name="Straight Arrow Connector 70">
            <a:extLst>
              <a:ext uri="{FF2B5EF4-FFF2-40B4-BE49-F238E27FC236}">
                <a16:creationId xmlns:a16="http://schemas.microsoft.com/office/drawing/2014/main" id="{B2245BFA-4099-D04C-A17C-C2E3B07D21CB}"/>
              </a:ext>
            </a:extLst>
          </p:cNvPr>
          <p:cNvCxnSpPr>
            <a:endCxn id="109" idx="0"/>
          </p:cNvCxnSpPr>
          <p:nvPr/>
        </p:nvCxnSpPr>
        <p:spPr>
          <a:xfrm flipH="1">
            <a:off x="6074843" y="3266299"/>
            <a:ext cx="5296" cy="174974"/>
          </a:xfrm>
          <a:prstGeom prst="straightConnector1">
            <a:avLst/>
          </a:prstGeom>
          <a:noFill/>
          <a:ln w="6350" cap="flat" cmpd="sng" algn="in">
            <a:solidFill>
              <a:srgbClr val="8C8D86"/>
            </a:solidFill>
            <a:prstDash val="solid"/>
            <a:tailEnd type="triangle"/>
          </a:ln>
          <a:effectLst/>
        </p:spPr>
      </p:cxnSp>
      <p:sp>
        <p:nvSpPr>
          <p:cNvPr id="109" name="Rectangle 73">
            <a:extLst>
              <a:ext uri="{FF2B5EF4-FFF2-40B4-BE49-F238E27FC236}">
                <a16:creationId xmlns:a16="http://schemas.microsoft.com/office/drawing/2014/main" id="{0B5905FC-EAB7-BE44-B7C5-638AC204E553}"/>
              </a:ext>
            </a:extLst>
          </p:cNvPr>
          <p:cNvSpPr/>
          <p:nvPr/>
        </p:nvSpPr>
        <p:spPr>
          <a:xfrm>
            <a:off x="5947177" y="3441273"/>
            <a:ext cx="255332" cy="457427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90">
                <a:extLst>
                  <a:ext uri="{FF2B5EF4-FFF2-40B4-BE49-F238E27FC236}">
                    <a16:creationId xmlns:a16="http://schemas.microsoft.com/office/drawing/2014/main" id="{A9332696-0212-C547-BE85-7012700AB7FF}"/>
                  </a:ext>
                </a:extLst>
              </p:cNvPr>
              <p:cNvSpPr/>
              <p:nvPr/>
            </p:nvSpPr>
            <p:spPr>
              <a:xfrm>
                <a:off x="5661118" y="3900980"/>
                <a:ext cx="880370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:r>
                  <a:rPr lang="en-US" sz="900" dirty="0">
                    <a:solidFill>
                      <a:prstClr val="black"/>
                    </a:solidFill>
                    <a:latin typeface="Franklin Gothic Book" panose="020B0503020102020204"/>
                  </a:rPr>
                  <a:t>a fraction of</a:t>
                </a:r>
                <a:r>
                  <a:rPr lang="en-US" sz="9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9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𝐍</m:t>
                    </m:r>
                  </m:oMath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0" name="Rectangle 90">
                <a:extLst>
                  <a:ext uri="{FF2B5EF4-FFF2-40B4-BE49-F238E27FC236}">
                    <a16:creationId xmlns:a16="http://schemas.microsoft.com/office/drawing/2014/main" id="{A9332696-0212-C547-BE85-7012700AB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118" y="3900980"/>
                <a:ext cx="880370" cy="230832"/>
              </a:xfrm>
              <a:prstGeom prst="rect">
                <a:avLst/>
              </a:prstGeom>
              <a:blipFill>
                <a:blip r:embed="rId20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Rectangle 92">
            <a:extLst>
              <a:ext uri="{FF2B5EF4-FFF2-40B4-BE49-F238E27FC236}">
                <a16:creationId xmlns:a16="http://schemas.microsoft.com/office/drawing/2014/main" id="{1358267E-AAFA-8D47-A5F4-382EB87BFACA}"/>
              </a:ext>
            </a:extLst>
          </p:cNvPr>
          <p:cNvSpPr/>
          <p:nvPr/>
        </p:nvSpPr>
        <p:spPr>
          <a:xfrm>
            <a:off x="6390717" y="4308621"/>
            <a:ext cx="245100" cy="485746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12" name="Rectangle 104">
            <a:extLst>
              <a:ext uri="{FF2B5EF4-FFF2-40B4-BE49-F238E27FC236}">
                <a16:creationId xmlns:a16="http://schemas.microsoft.com/office/drawing/2014/main" id="{274A299D-71DF-F444-87D1-66ADE687EA2D}"/>
              </a:ext>
            </a:extLst>
          </p:cNvPr>
          <p:cNvSpPr/>
          <p:nvPr/>
        </p:nvSpPr>
        <p:spPr>
          <a:xfrm>
            <a:off x="6607664" y="3555399"/>
            <a:ext cx="243052" cy="211714"/>
          </a:xfrm>
          <a:prstGeom prst="rect">
            <a:avLst/>
          </a:prstGeom>
          <a:noFill/>
          <a:ln w="9525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106">
                <a:extLst>
                  <a:ext uri="{FF2B5EF4-FFF2-40B4-BE49-F238E27FC236}">
                    <a16:creationId xmlns:a16="http://schemas.microsoft.com/office/drawing/2014/main" id="{77137B57-785D-1749-B479-AE3C9CA32F2E}"/>
                  </a:ext>
                </a:extLst>
              </p:cNvPr>
              <p:cNvSpPr/>
              <p:nvPr/>
            </p:nvSpPr>
            <p:spPr>
              <a:xfrm>
                <a:off x="6271645" y="3716633"/>
                <a:ext cx="954557" cy="279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9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9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</m:e>
                                <m:sup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sz="9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  <m:sup>
                                  <m:r>
                                    <a:rPr lang="en-US" sz="900" b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𝐓</m:t>
                                  </m:r>
                                </m:sup>
                              </m:sSup>
                              <m:r>
                                <a:rPr lang="en-US" sz="9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</m:d>
                        </m:e>
                        <m:sup>
                          <m:r>
                            <a:rPr lang="en-US" sz="9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9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sz="9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3" name="Rectangle 106">
                <a:extLst>
                  <a:ext uri="{FF2B5EF4-FFF2-40B4-BE49-F238E27FC236}">
                    <a16:creationId xmlns:a16="http://schemas.microsoft.com/office/drawing/2014/main" id="{77137B57-785D-1749-B479-AE3C9CA32F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645" y="3716633"/>
                <a:ext cx="954557" cy="2795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65B0D9E-4EF8-074D-93BB-FCE0F4CD2D13}"/>
                  </a:ext>
                </a:extLst>
              </p:cNvPr>
              <p:cNvSpPr txBox="1"/>
              <p:nvPr/>
            </p:nvSpPr>
            <p:spPr>
              <a:xfrm>
                <a:off x="6309871" y="3513778"/>
                <a:ext cx="18383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65B0D9E-4EF8-074D-93BB-FCE0F4CD2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871" y="3513778"/>
                <a:ext cx="183830" cy="30008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Left Brace 114">
            <a:extLst>
              <a:ext uri="{FF2B5EF4-FFF2-40B4-BE49-F238E27FC236}">
                <a16:creationId xmlns:a16="http://schemas.microsoft.com/office/drawing/2014/main" id="{D8A3FA37-849A-4345-AB9D-1D13EAF0CFE7}"/>
              </a:ext>
            </a:extLst>
          </p:cNvPr>
          <p:cNvSpPr/>
          <p:nvPr/>
        </p:nvSpPr>
        <p:spPr>
          <a:xfrm rot="16200000">
            <a:off x="6413296" y="3772451"/>
            <a:ext cx="168545" cy="852815"/>
          </a:xfrm>
          <a:prstGeom prst="leftBrace">
            <a:avLst/>
          </a:prstGeom>
          <a:noFill/>
          <a:ln w="12700" cap="flat" cmpd="sng" algn="in">
            <a:solidFill>
              <a:srgbClr val="897B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Rectangle 47">
                <a:extLst>
                  <a:ext uri="{FF2B5EF4-FFF2-40B4-BE49-F238E27FC236}">
                    <a16:creationId xmlns:a16="http://schemas.microsoft.com/office/drawing/2014/main" id="{2691517B-2D84-034E-AB43-0B8F5021979A}"/>
                  </a:ext>
                </a:extLst>
              </p:cNvPr>
              <p:cNvSpPr/>
              <p:nvPr/>
            </p:nvSpPr>
            <p:spPr>
              <a:xfrm>
                <a:off x="6508931" y="3361947"/>
                <a:ext cx="439544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6" name="Rectangle 47">
                <a:extLst>
                  <a:ext uri="{FF2B5EF4-FFF2-40B4-BE49-F238E27FC236}">
                    <a16:creationId xmlns:a16="http://schemas.microsoft.com/office/drawing/2014/main" id="{2691517B-2D84-034E-AB43-0B8F50219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931" y="3361947"/>
                <a:ext cx="439544" cy="2308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Rectangle 48">
                <a:extLst>
                  <a:ext uri="{FF2B5EF4-FFF2-40B4-BE49-F238E27FC236}">
                    <a16:creationId xmlns:a16="http://schemas.microsoft.com/office/drawing/2014/main" id="{CDF52BEE-1D10-0841-8569-88F569ADFF17}"/>
                  </a:ext>
                </a:extLst>
              </p:cNvPr>
              <p:cNvSpPr/>
              <p:nvPr/>
            </p:nvSpPr>
            <p:spPr>
              <a:xfrm>
                <a:off x="5578940" y="3495310"/>
                <a:ext cx="461986" cy="372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7" name="Rectangle 48">
                <a:extLst>
                  <a:ext uri="{FF2B5EF4-FFF2-40B4-BE49-F238E27FC236}">
                    <a16:creationId xmlns:a16="http://schemas.microsoft.com/office/drawing/2014/main" id="{CDF52BEE-1D10-0841-8569-88F569ADFF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8940" y="3495310"/>
                <a:ext cx="461986" cy="372281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Rectangle 49">
                <a:extLst>
                  <a:ext uri="{FF2B5EF4-FFF2-40B4-BE49-F238E27FC236}">
                    <a16:creationId xmlns:a16="http://schemas.microsoft.com/office/drawing/2014/main" id="{C12C8615-BD74-C84F-99F1-A1F73AEFCDF8}"/>
                  </a:ext>
                </a:extLst>
              </p:cNvPr>
              <p:cNvSpPr/>
              <p:nvPr/>
            </p:nvSpPr>
            <p:spPr>
              <a:xfrm>
                <a:off x="5972627" y="4364127"/>
                <a:ext cx="444299" cy="372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900" i="1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900">
                              <a:solidFill>
                                <a:srgbClr val="897B61"/>
                              </a:solidFill>
                              <a:latin typeface="Cambria Math" panose="02040503050406030204" pitchFamily="18" charset="0"/>
                            </a:rPr>
                            <m:t>Q</m:t>
                          </m:r>
                        </m:den>
                      </m:f>
                      <m: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sz="900">
                          <a:solidFill>
                            <a:srgbClr val="897B61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oMath>
                  </m:oMathPara>
                </a14:m>
                <a:endParaRPr lang="en-US" sz="900" dirty="0">
                  <a:solidFill>
                    <a:srgbClr val="897B61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8" name="Rectangle 49">
                <a:extLst>
                  <a:ext uri="{FF2B5EF4-FFF2-40B4-BE49-F238E27FC236}">
                    <a16:creationId xmlns:a16="http://schemas.microsoft.com/office/drawing/2014/main" id="{C12C8615-BD74-C84F-99F1-A1F73AEFC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627" y="4364127"/>
                <a:ext cx="444299" cy="372281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9D4746B-7A00-174A-87EF-926D8A31DDAD}"/>
                  </a:ext>
                </a:extLst>
              </p:cNvPr>
              <p:cNvSpPr/>
              <p:nvPr/>
            </p:nvSpPr>
            <p:spPr>
              <a:xfrm>
                <a:off x="6147444" y="1125807"/>
                <a:ext cx="2550955" cy="377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sz="14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ALS: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sSup>
                      <m:sSup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14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p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9D4746B-7A00-174A-87EF-926D8A31DD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44" y="1125807"/>
                <a:ext cx="2550955" cy="377539"/>
              </a:xfrm>
              <a:prstGeom prst="rect">
                <a:avLst/>
              </a:prstGeom>
              <a:blipFill>
                <a:blip r:embed="rId26"/>
                <a:stretch>
                  <a:fillRect l="-4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DF082E2-96C7-5243-9697-21F72C5DDBE3}"/>
                  </a:ext>
                </a:extLst>
              </p:cNvPr>
              <p:cNvSpPr/>
              <p:nvPr/>
            </p:nvSpPr>
            <p:spPr>
              <a:xfrm>
                <a:off x="6147445" y="1470131"/>
                <a:ext cx="2879250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𝐆𝐃</m:t>
                      </m:r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−</m:t>
                      </m:r>
                      <m:sSup>
                        <m:sSup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sz="14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ADF082E2-96C7-5243-9697-21F72C5DDB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45" y="1470131"/>
                <a:ext cx="2879250" cy="335476"/>
              </a:xfrm>
              <a:prstGeom prst="rect">
                <a:avLst/>
              </a:prstGeom>
              <a:blipFill>
                <a:blip r:embed="rId2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371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9" grpId="0"/>
      <p:bldP spid="82" grpId="0"/>
      <p:bldP spid="83" grpId="0" animBg="1"/>
      <p:bldP spid="85" grpId="0" animBg="1"/>
      <p:bldP spid="86" grpId="0"/>
      <p:bldP spid="87" grpId="0"/>
      <p:bldP spid="88" grpId="0" animBg="1"/>
      <p:bldP spid="90" grpId="0"/>
      <p:bldP spid="91" grpId="0" animBg="1"/>
      <p:bldP spid="92" grpId="0"/>
      <p:bldP spid="93" grpId="0"/>
      <p:bldP spid="95" grpId="0"/>
      <p:bldP spid="96" grpId="0"/>
      <p:bldP spid="97" grpId="0"/>
      <p:bldP spid="98" grpId="0"/>
      <p:bldP spid="99" grpId="0"/>
      <p:bldP spid="100" grpId="0"/>
      <p:bldP spid="105" grpId="0"/>
      <p:bldP spid="107" grpId="0" animBg="1"/>
      <p:bldP spid="109" grpId="0" animBg="1"/>
      <p:bldP spid="110" grpId="0"/>
      <p:bldP spid="111" grpId="0" animBg="1"/>
      <p:bldP spid="112" grpId="0" animBg="1"/>
      <p:bldP spid="113" grpId="0"/>
      <p:bldP spid="114" grpId="0"/>
      <p:bldP spid="115" grpId="0" animBg="1"/>
      <p:bldP spid="116" grpId="0"/>
      <p:bldP spid="117" grpId="0"/>
      <p:bldP spid="1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3" y="1"/>
            <a:ext cx="8905461" cy="101796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Experiment1 (Scaling on Real-World Datasets)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3">
                <a:extLst>
                  <a:ext uri="{FF2B5EF4-FFF2-40B4-BE49-F238E27FC236}">
                    <a16:creationId xmlns:a16="http://schemas.microsoft.com/office/drawing/2014/main" id="{7FCF9839-A8B2-4845-994A-D53A08FDB7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8612" y="1712333"/>
                <a:ext cx="8327333" cy="26860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036" marR="0" lvl="0" indent="-288036" algn="l" defTabSz="685800" rtl="0" eaLnBrk="1" fontAlgn="auto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ClrTx/>
                  <a:buSzTx/>
                  <a:buFont typeface="Franklin Gothic Book" panose="020B0503020102020204" pitchFamily="34" charset="0"/>
                  <a:buChar char="■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Times per iteration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(in seconds) on datasets which can fit in a single machine (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91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𝑅</m:t>
                    </m:r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91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).</a:t>
                </a:r>
              </a:p>
            </p:txBody>
          </p:sp>
        </mc:Choice>
        <mc:Fallback xmlns="">
          <p:sp>
            <p:nvSpPr>
              <p:cNvPr id="15" name="Content Placeholder 3">
                <a:extLst>
                  <a:ext uri="{FF2B5EF4-FFF2-40B4-BE49-F238E27FC236}">
                    <a16:creationId xmlns:a16="http://schemas.microsoft.com/office/drawing/2014/main" id="{7FCF9839-A8B2-4845-994A-D53A08FDB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12" y="1712333"/>
                <a:ext cx="8327333" cy="2686050"/>
              </a:xfrm>
              <a:prstGeom prst="rect">
                <a:avLst/>
              </a:prstGeom>
              <a:blipFill>
                <a:blip r:embed="rId3"/>
                <a:stretch>
                  <a:fillRect l="-304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E5D8A783-9D35-6B4F-896D-2A3347ECD69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8338140"/>
                  </p:ext>
                </p:extLst>
              </p:nvPr>
            </p:nvGraphicFramePr>
            <p:xfrm>
              <a:off x="498612" y="2618548"/>
              <a:ext cx="8327335" cy="218694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8227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02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7157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69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8788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8788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Dataset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DFacTo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 (ALS)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GigaTensor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(1)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CPALS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(2)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Franklin Gothic Book" panose="020B0503020102020204" pitchFamily="34" charset="0"/>
                                  </a:rPr>
                                  <m:t>DFacTo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Franklin Gothic Book" panose="020B0503020102020204" pitchFamily="34" charset="0"/>
                                  </a:rPr>
                                  <m:t> (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1" i="0" dirty="0" smtClean="0">
                                    <a:solidFill>
                                      <a:schemeClr val="tx1"/>
                                    </a:solidFill>
                                    <a:latin typeface="Franklin Gothic Book" panose="020B0503020102020204" pitchFamily="34" charset="0"/>
                                  </a:rPr>
                                  <m:t>GD</m:t>
                                </m:r>
                                <m:r>
                                  <m:rPr>
                                    <m:nor/>
                                  </m:rP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Franklin Gothic Book" panose="020B0503020102020204" pitchFamily="34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CPOPT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(2)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Yelp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9.52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26.82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46.52 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13.57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45.90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Cellartracker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23.89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80.65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118.25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35.82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130.32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NELL-2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32.59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186.30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376.10 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80.79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386.25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Beeradvocate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43.84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224.29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364.98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94.85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481.06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Ratebeer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44.20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240.80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396.63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87.36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349.18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NELL-1</a:t>
                          </a:r>
                          <a:r>
                            <a:rPr lang="en-US" sz="1600" b="1" baseline="30000" dirty="0">
                              <a:latin typeface="Franklin Gothic Book" panose="020B0503020102020204" pitchFamily="34" charset="0"/>
                            </a:rPr>
                            <a:t>(3)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322.45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772.24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dirty="0">
                              <a:latin typeface="Franklin Gothic Book" panose="020B0503020102020204" pitchFamily="34" charset="0"/>
                            </a:rPr>
                            <a:t>-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742.67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dirty="0">
                              <a:latin typeface="Franklin Gothic Book" panose="020B0503020102020204" pitchFamily="34" charset="0"/>
                            </a:rPr>
                            <a:t>-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Content Placeholder 4">
                <a:extLst>
                  <a:ext uri="{FF2B5EF4-FFF2-40B4-BE49-F238E27FC236}">
                    <a16:creationId xmlns:a16="http://schemas.microsoft.com/office/drawing/2014/main" id="{E5D8A783-9D35-6B4F-896D-2A3347ECD69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728338140"/>
                  </p:ext>
                </p:extLst>
              </p:nvPr>
            </p:nvGraphicFramePr>
            <p:xfrm>
              <a:off x="498612" y="2618548"/>
              <a:ext cx="8327335" cy="218694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82276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2702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7157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8697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8788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8788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Dataset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DFacTo</a:t>
                          </a: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 (ALS)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GigaTensor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(1)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CPALS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(2)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398182" t="-8000" r="-100000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CPOPT</a:t>
                          </a:r>
                          <a:r>
                            <a:rPr lang="en-US" sz="1600" baseline="300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(2)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381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Yelp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9.52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26.82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46.52 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13.57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45.90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381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Cellartracker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23.89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80.65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118.25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sv-SE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35.82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sv-SE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130.32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NELL-2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32.59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186.30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376.10 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80.79 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386.25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Beeradvocate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43.84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224.29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364.98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94.85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481.06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 err="1">
                              <a:latin typeface="Franklin Gothic Book" panose="020B0503020102020204" pitchFamily="34" charset="0"/>
                            </a:rPr>
                            <a:t>Ratebeer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44.20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240.80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396.63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87.36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349.18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b="1" dirty="0">
                              <a:latin typeface="Franklin Gothic Book" panose="020B0503020102020204" pitchFamily="34" charset="0"/>
                            </a:rPr>
                            <a:t>NELL-1</a:t>
                          </a:r>
                          <a:r>
                            <a:rPr lang="en-US" sz="1600" b="1" baseline="30000" dirty="0">
                              <a:latin typeface="Franklin Gothic Book" panose="020B0503020102020204" pitchFamily="34" charset="0"/>
                            </a:rPr>
                            <a:t>(3)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322.45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0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772.24</a:t>
                          </a:r>
                          <a:endParaRPr lang="en-US" sz="1600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dirty="0">
                              <a:latin typeface="Franklin Gothic Book" panose="020B0503020102020204" pitchFamily="34" charset="0"/>
                            </a:rPr>
                            <a:t>-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b="1" i="0" u="none" strike="noStrike" kern="1200" baseline="0" dirty="0">
                              <a:solidFill>
                                <a:schemeClr val="dk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742.67</a:t>
                          </a:r>
                          <a:endParaRPr lang="en-US" sz="1600" b="1" dirty="0"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r"/>
                          <a:r>
                            <a:rPr lang="en-US" sz="1600" dirty="0">
                              <a:latin typeface="Franklin Gothic Book" panose="020B0503020102020204" pitchFamily="34" charset="0"/>
                            </a:rPr>
                            <a:t>-</a:t>
                          </a:r>
                        </a:p>
                      </a:txBody>
                      <a:tcPr marL="68580" marR="68580" marT="34290" marB="34290" anchor="ctr">
                        <a:lnL w="12700" cmpd="sng">
                          <a:solidFill>
                            <a:sysClr val="window" lastClr="FFFFFF"/>
                          </a:solidFill>
                        </a:lnL>
                        <a:lnR w="12700" cmpd="sng">
                          <a:solidFill>
                            <a:sysClr val="window" lastClr="FFFFFF"/>
                          </a:solidFill>
                        </a:lnR>
                        <a:lnT w="12700" cmpd="sng">
                          <a:solidFill>
                            <a:sysClr val="window" lastClr="FFFFFF"/>
                          </a:solidFill>
                        </a:lnT>
                        <a:lnB w="12700" cmpd="sng">
                          <a:solidFill>
                            <a:sysClr val="window" lastClr="FFFFFF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D8CC576-FE40-D54B-955C-45BB971AF1F1}"/>
              </a:ext>
            </a:extLst>
          </p:cNvPr>
          <p:cNvSpPr/>
          <p:nvPr/>
        </p:nvSpPr>
        <p:spPr>
          <a:xfrm>
            <a:off x="4134502" y="2235087"/>
            <a:ext cx="46038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897B61"/>
                </a:solidFill>
                <a:latin typeface="Franklin Gothic Book" panose="020B0503020102020204"/>
              </a:rPr>
              <a:t>ALS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72B8640-6E78-8F4F-9EB1-297E239ECABA}"/>
              </a:ext>
            </a:extLst>
          </p:cNvPr>
          <p:cNvSpPr/>
          <p:nvPr/>
        </p:nvSpPr>
        <p:spPr>
          <a:xfrm rot="5400000" flipV="1">
            <a:off x="4257740" y="986983"/>
            <a:ext cx="168545" cy="3086100"/>
          </a:xfrm>
          <a:prstGeom prst="leftBrace">
            <a:avLst/>
          </a:prstGeom>
          <a:noFill/>
          <a:ln w="12700" cap="flat" cmpd="sng" algn="in">
            <a:solidFill>
              <a:srgbClr val="897B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E13F4BE-A1D7-094E-BD76-F5A6F0A60A3D}"/>
              </a:ext>
            </a:extLst>
          </p:cNvPr>
          <p:cNvSpPr/>
          <p:nvPr/>
        </p:nvSpPr>
        <p:spPr>
          <a:xfrm rot="5400000" flipV="1">
            <a:off x="7366099" y="1432754"/>
            <a:ext cx="168545" cy="2194560"/>
          </a:xfrm>
          <a:prstGeom prst="leftBrace">
            <a:avLst/>
          </a:prstGeom>
          <a:noFill/>
          <a:ln w="12700" cap="flat" cmpd="sng" algn="in">
            <a:solidFill>
              <a:srgbClr val="897B6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4877BB-A8E6-E64E-9992-0C5FA328E0B1}"/>
              </a:ext>
            </a:extLst>
          </p:cNvPr>
          <p:cNvSpPr/>
          <p:nvPr/>
        </p:nvSpPr>
        <p:spPr>
          <a:xfrm>
            <a:off x="7275520" y="2235087"/>
            <a:ext cx="4090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srgbClr val="897B61"/>
                </a:solidFill>
                <a:latin typeface="Franklin Gothic Book" panose="020B0503020102020204"/>
              </a:rPr>
              <a:t>GD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39A0DD-41EA-AD4A-9BAD-D33113980D3C}"/>
              </a:ext>
            </a:extLst>
          </p:cNvPr>
          <p:cNvSpPr txBox="1"/>
          <p:nvPr/>
        </p:nvSpPr>
        <p:spPr>
          <a:xfrm>
            <a:off x="742123" y="2364294"/>
            <a:ext cx="75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Franklin Gothic Book" panose="020B0503020102020204"/>
              </a:rPr>
              <a:t>(secs)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D6DCEA-B160-D945-9450-4D1CAD4235C2}"/>
              </a:ext>
            </a:extLst>
          </p:cNvPr>
          <p:cNvSpPr/>
          <p:nvPr/>
        </p:nvSpPr>
        <p:spPr>
          <a:xfrm>
            <a:off x="724926" y="4880828"/>
            <a:ext cx="763719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00">
              <a:buAutoNum type="arabicParenBoth"/>
            </a:pPr>
            <a:r>
              <a:rPr lang="en-US" sz="1400" dirty="0" err="1">
                <a:solidFill>
                  <a:prstClr val="black"/>
                </a:solidFill>
                <a:latin typeface="Franklin Gothic Book" panose="020B0503020102020204"/>
              </a:rPr>
              <a:t>GigaTensor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: </a:t>
            </a:r>
            <a:r>
              <a:rPr lang="en-US" sz="1400" dirty="0" err="1">
                <a:solidFill>
                  <a:prstClr val="black"/>
                </a:solidFill>
                <a:latin typeface="Franklin Gothic Book" panose="020B0503020102020204"/>
              </a:rPr>
              <a:t>Kolda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 and Bader – Tensor Toolbox (2009)</a:t>
            </a:r>
          </a:p>
          <a:p>
            <a:pPr marL="342900" indent="-342900" defTabSz="685800">
              <a:buAutoNum type="arabicParenBoth"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CPALS/CPOPT: Kang et al. (2012)</a:t>
            </a:r>
          </a:p>
          <a:p>
            <a:pPr marL="342900" indent="-342900" defTabSz="685800">
              <a:buAutoNum type="arabicParenBoth"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Never-Ending Language Learning (CMU)</a:t>
            </a:r>
          </a:p>
          <a:p>
            <a:pPr marL="742950" lvl="1" indent="-285750" defTabSz="68580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2.9M x 2.1M x 25.5M</a:t>
            </a:r>
          </a:p>
          <a:p>
            <a:pPr marL="742950" lvl="1" indent="-285750" defTabSz="685800">
              <a:buFontTx/>
              <a:buChar char="-"/>
            </a:pP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# of </a:t>
            </a:r>
            <a:r>
              <a:rPr lang="en-US" sz="1400" dirty="0" err="1">
                <a:solidFill>
                  <a:prstClr val="black"/>
                </a:solidFill>
                <a:latin typeface="Franklin Gothic Book" panose="020B0503020102020204"/>
              </a:rPr>
              <a:t>nonzeros</a:t>
            </a:r>
            <a:r>
              <a:rPr lang="en-US" sz="1400" dirty="0">
                <a:solidFill>
                  <a:prstClr val="black"/>
                </a:solidFill>
                <a:latin typeface="Franklin Gothic Book" panose="020B0503020102020204"/>
              </a:rPr>
              <a:t>: 143.7M</a:t>
            </a:r>
          </a:p>
        </p:txBody>
      </p:sp>
    </p:spTree>
    <p:extLst>
      <p:ext uri="{BB962C8B-B14F-4D97-AF65-F5344CB8AC3E}">
        <p14:creationId xmlns:p14="http://schemas.microsoft.com/office/powerpoint/2010/main" val="1709346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5606E91-8F6C-EA47-B70D-B0E8519DDE5F}"/>
              </a:ext>
            </a:extLst>
          </p:cNvPr>
          <p:cNvSpPr txBox="1">
            <a:spLocks/>
          </p:cNvSpPr>
          <p:nvPr/>
        </p:nvSpPr>
        <p:spPr>
          <a:xfrm>
            <a:off x="238539" y="1213404"/>
            <a:ext cx="8989944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36" indent="-288036" algn="l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5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87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3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3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45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36" marR="0" lvl="0" indent="-288036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Total Time and CPU time per iteration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(in seconds) as a function of number of machines</a:t>
            </a:r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F542619F-AF77-F74C-9158-CDB0D175E18C}"/>
              </a:ext>
            </a:extLst>
          </p:cNvPr>
          <p:cNvGraphicFramePr>
            <a:graphicFrameLocks/>
          </p:cNvGraphicFramePr>
          <p:nvPr/>
        </p:nvGraphicFramePr>
        <p:xfrm>
          <a:off x="412366" y="1684153"/>
          <a:ext cx="8372276" cy="2537460"/>
        </p:xfrm>
        <a:graphic>
          <a:graphicData uri="http://schemas.openxmlformats.org/drawingml/2006/table">
            <a:tbl>
              <a:tblPr firstRow="1" bandRow="1"/>
              <a:tblGrid>
                <a:gridCol w="1328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3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895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kern="1200" baseline="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DFacTo</a:t>
                      </a: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(ALS)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kern="1200" baseline="0" dirty="0" err="1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DFacTo</a:t>
                      </a:r>
                      <a:r>
                        <a:rPr lang="en-US" sz="1400" b="1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 (GD)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NELL-1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Amazon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NELL-1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b="1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Amazon</a:t>
                      </a:r>
                      <a:endParaRPr lang="en-US" sz="1400" b="1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Machines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CPU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CPU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CPU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CPU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322.45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322.45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742.67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104.23</a:t>
                      </a:r>
                      <a:endParaRPr lang="en-US" sz="1400" b="0" i="0" u="none" strike="noStrike" kern="1200" baseline="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205.07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167.29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492.38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55.11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-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4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141.02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101.58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480.21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376.71 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322.65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28.55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1143.7 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127.57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8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86.09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62.19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292.34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204.41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232.41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16.24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727.79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62.61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16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81.24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46.25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179.23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98.07 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178.92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9.70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560.47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28.61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865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latin typeface="Franklin Gothic Book" panose="020B0503020102020204" pitchFamily="34" charset="0"/>
                        </a:rPr>
                        <a:t>32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90.31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34.54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142.69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54.60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209.39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7.45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r">
                        <a:lnSpc>
                          <a:spcPct val="100000"/>
                        </a:lnSpc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471.91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baseline="0" dirty="0">
                          <a:solidFill>
                            <a:schemeClr val="dk1"/>
                          </a:solidFill>
                          <a:latin typeface="Franklin Gothic Book" panose="020B0503020102020204" pitchFamily="34" charset="0"/>
                          <a:ea typeface="+mn-ea"/>
                          <a:cs typeface="+mn-cs"/>
                        </a:rPr>
                        <a:t>15.78</a:t>
                      </a:r>
                      <a:endParaRPr lang="en-US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D86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7B285AD1-6612-8347-BE70-31CF5190AF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57" y="4396845"/>
            <a:ext cx="2770858" cy="20314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B5D28F-F69B-9340-84F4-C4F96D1204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03" y="4396845"/>
            <a:ext cx="2770859" cy="20314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237873-8899-E44F-8A3E-B7390EAF1D2C}"/>
              </a:ext>
            </a:extLst>
          </p:cNvPr>
          <p:cNvSpPr/>
          <p:nvPr/>
        </p:nvSpPr>
        <p:spPr>
          <a:xfrm>
            <a:off x="3936789" y="6427229"/>
            <a:ext cx="11281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Franklin Gothic Book" panose="020B0503020102020204"/>
              </a:rPr>
              <a:t>DFacTo</a:t>
            </a:r>
            <a:r>
              <a:rPr lang="en-US" sz="1400" b="1" dirty="0">
                <a:solidFill>
                  <a:prstClr val="black"/>
                </a:solidFill>
                <a:latin typeface="Franklin Gothic Book" panose="020B0503020102020204"/>
              </a:rPr>
              <a:t>(ALS)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A4F3E0-422A-7741-8099-D20457D4D9FB}"/>
              </a:ext>
            </a:extLst>
          </p:cNvPr>
          <p:cNvSpPr/>
          <p:nvPr/>
        </p:nvSpPr>
        <p:spPr>
          <a:xfrm>
            <a:off x="6650185" y="6427229"/>
            <a:ext cx="10752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err="1">
                <a:solidFill>
                  <a:prstClr val="black"/>
                </a:solidFill>
                <a:latin typeface="Franklin Gothic Book" panose="020B0503020102020204"/>
              </a:rPr>
              <a:t>DFacTo</a:t>
            </a:r>
            <a:r>
              <a:rPr lang="en-US" sz="1400" b="1" dirty="0">
                <a:solidFill>
                  <a:prstClr val="black"/>
                </a:solidFill>
                <a:latin typeface="Franklin Gothic Book" panose="020B0503020102020204"/>
              </a:rPr>
              <a:t>(GD)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190C74B9-CAC8-7F40-AA85-BF772FCF512B}"/>
              </a:ext>
            </a:extLst>
          </p:cNvPr>
          <p:cNvSpPr txBox="1">
            <a:spLocks/>
          </p:cNvSpPr>
          <p:nvPr/>
        </p:nvSpPr>
        <p:spPr>
          <a:xfrm>
            <a:off x="246468" y="4440938"/>
            <a:ext cx="2770859" cy="1640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scalability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DFacTo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 with respect to the number of machines on the Amazon dataset</a:t>
            </a: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F30F0447-32FB-7846-88BA-6A51213AE35C}"/>
              </a:ext>
            </a:extLst>
          </p:cNvPr>
          <p:cNvSpPr txBox="1">
            <a:spLocks/>
          </p:cNvSpPr>
          <p:nvPr/>
        </p:nvSpPr>
        <p:spPr>
          <a:xfrm>
            <a:off x="132523" y="1"/>
            <a:ext cx="8905461" cy="10179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Experiment2 (Scaling across Machines)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1783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1"/>
            <a:ext cx="8719931" cy="101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Experiment3 (Synthetic Data)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586DA43A-86AE-D94E-90A1-51E598DCF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092" y="1405559"/>
                <a:ext cx="8149258" cy="6505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036" marR="0" lvl="0" indent="-288036" algn="l" defTabSz="685800" rtl="0" eaLnBrk="1" fontAlgn="auto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ClrTx/>
                  <a:buSzTx/>
                  <a:buFont typeface="Franklin Gothic Book" panose="020B0503020102020204" pitchFamily="34" charset="0"/>
                  <a:buChar char="■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Time per iteration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(in seconds) on synthetic datasets. The number of non-zero elements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91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91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𝟏𝟎</m:t>
                        </m:r>
                      </m:e>
                      <m:sup>
                        <m:r>
                          <a:rPr kumimoji="0" lang="en-US" sz="18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191B0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𝟔</m:t>
                        </m:r>
                      </m:sup>
                    </m:sSup>
                  </m:oMath>
                </a14:m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, and the dimensions of the tensor are varied.</a:t>
                </a:r>
              </a:p>
            </p:txBody>
          </p:sp>
        </mc:Choice>
        <mc:Fallback xmlns="">
          <p:sp>
            <p:nvSpPr>
              <p:cNvPr id="20" name="Content Placeholder 3">
                <a:extLst>
                  <a:ext uri="{FF2B5EF4-FFF2-40B4-BE49-F238E27FC236}">
                    <a16:creationId xmlns:a16="http://schemas.microsoft.com/office/drawing/2014/main" id="{586DA43A-86AE-D94E-90A1-51E598DCF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2" y="1405559"/>
                <a:ext cx="8149258" cy="650590"/>
              </a:xfrm>
              <a:prstGeom prst="rect">
                <a:avLst/>
              </a:prstGeom>
              <a:blipFill>
                <a:blip r:embed="rId3"/>
                <a:stretch>
                  <a:fillRect l="-467" t="-576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59C0B9FA-9D17-8443-ABD1-8F44DF20AE79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28650" y="2151584"/>
              <a:ext cx="7929986" cy="156489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580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I=J=K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(ALS)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GigaTensor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CPALS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(GD)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CPOPT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1.14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2.80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5.10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2.32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5.21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2.72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6.71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6.11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5.87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11.70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7.26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11.86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16.54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16.51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29.13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41.64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38.19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175.57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121.30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202.71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Content Placeholder 4">
                <a:extLst>
                  <a:ext uri="{FF2B5EF4-FFF2-40B4-BE49-F238E27FC236}">
                    <a16:creationId xmlns:a16="http://schemas.microsoft.com/office/drawing/2014/main" id="{59C0B9FA-9D17-8443-ABD1-8F44DF20AE79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5934213"/>
                  </p:ext>
                </p:extLst>
              </p:nvPr>
            </p:nvGraphicFramePr>
            <p:xfrm>
              <a:off x="628650" y="2151584"/>
              <a:ext cx="7929986" cy="156489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580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I=J=K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(ALS)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GigaTensor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CPALS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</a:t>
                          </a:r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(GD)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CPOPT</a:t>
                          </a:r>
                          <a:endParaRPr lang="en-US" sz="1600" b="1" kern="1200" baseline="300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16" t="-108000" r="-723684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1.14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2.80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5.10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2.32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5.21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2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16" t="-216667" r="-723684" b="-2375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2.72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6.71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6.11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5.87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11.70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16" t="-304000" r="-723684" b="-128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7.26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11.86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16.54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16.51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29.13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316" t="-404000" r="-723684" b="-28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41.64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38.19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175.57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121.30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202.71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66837F5-CA7A-9746-BB2F-CBC838A0996F}"/>
              </a:ext>
            </a:extLst>
          </p:cNvPr>
          <p:cNvSpPr txBox="1"/>
          <p:nvPr/>
        </p:nvSpPr>
        <p:spPr>
          <a:xfrm>
            <a:off x="640027" y="1897125"/>
            <a:ext cx="745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Franklin Gothic Book" panose="020B0503020102020204"/>
              </a:rPr>
              <a:t>(secs)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Content Placeholder 4">
                <a:extLst>
                  <a:ext uri="{FF2B5EF4-FFF2-40B4-BE49-F238E27FC236}">
                    <a16:creationId xmlns:a16="http://schemas.microsoft.com/office/drawing/2014/main" id="{B2ADBD58-4358-4641-B39A-1C7698DF1BB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40027" y="4836361"/>
              <a:ext cx="7929985" cy="156489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580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I=J=K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DFacTo(ALS)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GigaTensor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CPALS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DFacTo(GD)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CPOPT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0.52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0.57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0.92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1.61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1.50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1.81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2.98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12.06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22.08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15.84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21.74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26.04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781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144.48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251.89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214.37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275.19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324.20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Content Placeholder 4">
                <a:extLst>
                  <a:ext uri="{FF2B5EF4-FFF2-40B4-BE49-F238E27FC236}">
                    <a16:creationId xmlns:a16="http://schemas.microsoft.com/office/drawing/2014/main" id="{B2ADBD58-4358-4641-B39A-1C7698DF1BB4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44653470"/>
                  </p:ext>
                </p:extLst>
              </p:nvPr>
            </p:nvGraphicFramePr>
            <p:xfrm>
              <a:off x="640027" y="4836361"/>
              <a:ext cx="7929985" cy="156489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580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39439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I=J=K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DFacTo(ALS)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 err="1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GigaTensor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CPALS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DFacTo(GD)</a:t>
                          </a:r>
                          <a:endParaRPr lang="en-US" sz="1600" b="1" kern="1200" dirty="0">
                            <a:solidFill>
                              <a:schemeClr val="tx1"/>
                            </a:solidFill>
                            <a:latin typeface="Franklin Gothic Book" panose="020B050302010202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algn="ctr" defTabSz="914400" rtl="0" eaLnBrk="1" latinLnBrk="0" hangingPunct="1"/>
                          <a:r>
                            <a:rPr lang="en-US" sz="1600" b="1" kern="12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CPOPT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16" t="-108000" r="-722368" b="-324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0.05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0.52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0.09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b="0" i="0" u="none" strike="noStrike" kern="1200" baseline="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  <a:ea typeface="+mn-ea"/>
                              <a:cs typeface="+mn-cs"/>
                            </a:rPr>
                            <a:t>0.57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152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16" t="-208000" r="-722368" b="-224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0.92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1.61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1.50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1.81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2.98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16" t="-308000" r="-722368" b="-124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12.06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22.08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15.84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21.74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26.04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4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124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316" t="-408000" r="-722368" b="-24000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144.48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251.89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214.37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275.19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marR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tx1"/>
                              </a:solidFill>
                              <a:latin typeface="Franklin Gothic Book" panose="020B0503020102020204" pitchFamily="34" charset="0"/>
                            </a:rPr>
                            <a:t>324.20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ysClr val="windowText" lastClr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8C8D86">
                            <a:tint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15E0B33-9119-0E4D-B244-40C7CB52B759}"/>
              </a:ext>
            </a:extLst>
          </p:cNvPr>
          <p:cNvSpPr txBox="1"/>
          <p:nvPr/>
        </p:nvSpPr>
        <p:spPr>
          <a:xfrm>
            <a:off x="651405" y="4581902"/>
            <a:ext cx="641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US" sz="1200" dirty="0">
                <a:solidFill>
                  <a:prstClr val="black"/>
                </a:solidFill>
                <a:latin typeface="Franklin Gothic Book" panose="020B0503020102020204"/>
              </a:rPr>
              <a:t>(secs)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15A6C56A-F8AC-A643-99A3-5418D34228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092" y="4036509"/>
                <a:ext cx="8149258" cy="14053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88036" indent="-288036" algn="l" defTabSz="685800" rtl="0" eaLnBrk="1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5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5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0287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3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3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7145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20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0574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20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4003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7432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–"/>
                  <a:defRPr sz="105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3086100" indent="-288036" algn="l" defTabSz="685800" rtl="0" eaLnBrk="1" latinLnBrk="0" hangingPunct="1">
                  <a:lnSpc>
                    <a:spcPct val="94000"/>
                  </a:lnSpc>
                  <a:spcBef>
                    <a:spcPts val="375"/>
                  </a:spcBef>
                  <a:spcAft>
                    <a:spcPts val="150"/>
                  </a:spcAft>
                  <a:buFont typeface="Franklin Gothic Book" panose="020B0503020102020204" pitchFamily="34" charset="0"/>
                  <a:buChar char="■"/>
                  <a:defRPr sz="105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8036" marR="0" lvl="0" indent="-288036" algn="l" defTabSz="685800" rtl="0" eaLnBrk="1" fontAlgn="auto" latinLnBrk="0" hangingPunct="1">
                  <a:lnSpc>
                    <a:spcPct val="94000"/>
                  </a:lnSpc>
                  <a:spcBef>
                    <a:spcPts val="750"/>
                  </a:spcBef>
                  <a:spcAft>
                    <a:spcPts val="150"/>
                  </a:spcAft>
                  <a:buClrTx/>
                  <a:buSzTx/>
                  <a:buFont typeface="Franklin Gothic Book" panose="020B0503020102020204" pitchFamily="34" charset="0"/>
                  <a:buChar char="■"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Time per iteration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(in seconds) on synthetic datasets. The dimensions of the tensor are varied and the number of non-zero elements is set to </a:t>
                </a:r>
                <a14:m>
                  <m:oMath xmlns:m="http://schemas.openxmlformats.org/officeDocument/2006/math"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91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𝟐</m:t>
                    </m:r>
                    <m:r>
                      <a:rPr kumimoji="0" lang="en-US" sz="18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191B0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𝑰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91B0E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8" name="Content Placeholder 3">
                <a:extLst>
                  <a:ext uri="{FF2B5EF4-FFF2-40B4-BE49-F238E27FC236}">
                    <a16:creationId xmlns:a16="http://schemas.microsoft.com/office/drawing/2014/main" id="{15A6C56A-F8AC-A643-99A3-5418D3422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092" y="4036509"/>
                <a:ext cx="8149258" cy="1405367"/>
              </a:xfrm>
              <a:prstGeom prst="rect">
                <a:avLst/>
              </a:prstGeom>
              <a:blipFill>
                <a:blip r:embed="rId6"/>
                <a:stretch>
                  <a:fillRect l="-467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0314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1" y="2047043"/>
            <a:ext cx="8887626" cy="2415774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+mn-lt"/>
              </a:rPr>
              <a:t>Optimal Combination of Image Denoisers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26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15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One Fit All?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F573E9-EAB9-3146-A8C5-E507DE7069C4}"/>
              </a:ext>
            </a:extLst>
          </p:cNvPr>
          <p:cNvSpPr/>
          <p:nvPr/>
        </p:nvSpPr>
        <p:spPr>
          <a:xfrm>
            <a:off x="112142" y="3722716"/>
            <a:ext cx="8902461" cy="2998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04F2D0-0B72-8F48-B852-D695DE160626}"/>
              </a:ext>
            </a:extLst>
          </p:cNvPr>
          <p:cNvSpPr/>
          <p:nvPr/>
        </p:nvSpPr>
        <p:spPr>
          <a:xfrm>
            <a:off x="112143" y="1173192"/>
            <a:ext cx="8902461" cy="24326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89D57B-34F4-5D41-92B2-8B08CCF98E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58" y="1754874"/>
            <a:ext cx="1497884" cy="1554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D62738-9048-A049-9E7C-ED1001E1A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57" y="1754874"/>
            <a:ext cx="1497884" cy="1554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A83394-0C58-E34D-823F-EE97094C0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656" y="1754874"/>
            <a:ext cx="1554480" cy="1554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DBAEC8-391D-E140-AD50-E6DDD5A247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754874"/>
            <a:ext cx="1554480" cy="15544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C0C9789-29B2-A947-BF4A-93D46E69DBF0}"/>
              </a:ext>
            </a:extLst>
          </p:cNvPr>
          <p:cNvSpPr txBox="1"/>
          <p:nvPr/>
        </p:nvSpPr>
        <p:spPr>
          <a:xfrm>
            <a:off x="917816" y="3298065"/>
            <a:ext cx="151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BM3D, 30.85dB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916CEA-D8FE-774E-9E54-D1E4BED82F02}"/>
              </a:ext>
            </a:extLst>
          </p:cNvPr>
          <p:cNvSpPr txBox="1"/>
          <p:nvPr/>
        </p:nvSpPr>
        <p:spPr>
          <a:xfrm>
            <a:off x="2746256" y="3298065"/>
            <a:ext cx="151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DnCNN</a:t>
            </a:r>
            <a:r>
              <a:rPr lang="en-US" sz="1400" dirty="0"/>
              <a:t>, 31.14dB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DC97F4-29FE-0F44-9F8E-A5D491A1B396}"/>
              </a:ext>
            </a:extLst>
          </p:cNvPr>
          <p:cNvSpPr txBox="1"/>
          <p:nvPr/>
        </p:nvSpPr>
        <p:spPr>
          <a:xfrm>
            <a:off x="4597253" y="3298065"/>
            <a:ext cx="151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BM3D, 26.80dB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DB4768-2C53-794B-8571-046ACC498AE4}"/>
              </a:ext>
            </a:extLst>
          </p:cNvPr>
          <p:cNvSpPr txBox="1"/>
          <p:nvPr/>
        </p:nvSpPr>
        <p:spPr>
          <a:xfrm>
            <a:off x="6470829" y="3298065"/>
            <a:ext cx="1517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DnCNN</a:t>
            </a:r>
            <a:r>
              <a:rPr lang="en-US" sz="1400" dirty="0"/>
              <a:t>, 26.49dB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FC0378-4E2F-9A42-864F-53436F7BD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42" y="3857832"/>
            <a:ext cx="1523999" cy="2286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3D92F9C-3CB3-A344-9248-3CED82B96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76" y="3857832"/>
            <a:ext cx="1524000" cy="2286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70788A1-F73D-9844-858A-85DFC2FF4E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11" y="3857832"/>
            <a:ext cx="15240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99A8AA-26E4-064B-B2AC-1DB134D8E5AC}"/>
                  </a:ext>
                </a:extLst>
              </p:cNvPr>
              <p:cNvSpPr txBox="1"/>
              <p:nvPr/>
            </p:nvSpPr>
            <p:spPr>
              <a:xfrm>
                <a:off x="2705331" y="6180595"/>
                <a:ext cx="12098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Input,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/>
                  <a:t>=20</a:t>
                </a:r>
              </a:p>
              <a:p>
                <a:pPr algn="ctr"/>
                <a:r>
                  <a:rPr lang="en-US" sz="1400" dirty="0"/>
                  <a:t>19.60dB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B99A8AA-26E4-064B-B2AC-1DB134D8E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5331" y="6180595"/>
                <a:ext cx="1209838" cy="523220"/>
              </a:xfrm>
              <a:prstGeom prst="rect">
                <a:avLst/>
              </a:prstGeom>
              <a:blipFill>
                <a:blip r:embed="rId10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3B98E3-57F4-EA49-9792-F625F423454C}"/>
                  </a:ext>
                </a:extLst>
              </p:cNvPr>
              <p:cNvSpPr txBox="1"/>
              <p:nvPr/>
            </p:nvSpPr>
            <p:spPr>
              <a:xfrm>
                <a:off x="4110479" y="6156086"/>
                <a:ext cx="249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REDNet,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trained</m:t>
                    </m:r>
                    <m:r>
                      <a:rPr lang="en-US" sz="14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</a:rPr>
                      <m:t>at</m:t>
                    </m:r>
                    <m:r>
                      <a:rPr lang="en-US" sz="1400" b="0" i="0" smtClean="0">
                        <a:latin typeface="Cambria Math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1400" dirty="0"/>
                  <a:t>=10</a:t>
                </a:r>
              </a:p>
              <a:p>
                <a:pPr algn="ctr"/>
                <a:r>
                  <a:rPr lang="en-US" sz="1400" dirty="0"/>
                  <a:t>20.71dB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3B98E3-57F4-EA49-9792-F625F4234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79" y="6156086"/>
                <a:ext cx="2490833" cy="523220"/>
              </a:xfrm>
              <a:prstGeom prst="rect">
                <a:avLst/>
              </a:prstGeom>
              <a:blipFill>
                <a:blip r:embed="rId11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E4E73A-C270-E049-B86B-06B5F3A7CF57}"/>
                  </a:ext>
                </a:extLst>
              </p:cNvPr>
              <p:cNvSpPr txBox="1"/>
              <p:nvPr/>
            </p:nvSpPr>
            <p:spPr>
              <a:xfrm>
                <a:off x="6204249" y="6156086"/>
                <a:ext cx="260232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err="1"/>
                  <a:t>REDNet</a:t>
                </a:r>
                <a:r>
                  <a:rPr lang="en-US" sz="1400" dirty="0"/>
                  <a:t>, trained 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en-US" sz="1400" dirty="0"/>
                  <a:t>=30</a:t>
                </a:r>
              </a:p>
              <a:p>
                <a:pPr algn="ctr"/>
                <a:r>
                  <a:rPr lang="en-US" sz="1400" dirty="0"/>
                  <a:t>27.16dB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E4E73A-C270-E049-B86B-06B5F3A7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249" y="6156086"/>
                <a:ext cx="2602323" cy="523220"/>
              </a:xfrm>
              <a:prstGeom prst="rect">
                <a:avLst/>
              </a:prstGeom>
              <a:blipFill>
                <a:blip r:embed="rId12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440A9D2-2576-EE45-8CFC-B4D3A39F8A99}"/>
              </a:ext>
            </a:extLst>
          </p:cNvPr>
          <p:cNvSpPr txBox="1"/>
          <p:nvPr/>
        </p:nvSpPr>
        <p:spPr>
          <a:xfrm>
            <a:off x="174551" y="1250717"/>
            <a:ext cx="3584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Classical Method VS Deep Learning</a:t>
            </a:r>
            <a:r>
              <a:rPr lang="en-US" dirty="0"/>
              <a:t>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777761-94FF-B146-90B2-B647B5055DF6}"/>
              </a:ext>
            </a:extLst>
          </p:cNvPr>
          <p:cNvSpPr txBox="1"/>
          <p:nvPr/>
        </p:nvSpPr>
        <p:spPr>
          <a:xfrm>
            <a:off x="174552" y="3764776"/>
            <a:ext cx="162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Bad Choice of Noise Level: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1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8" grpId="0"/>
      <p:bldP spid="20" grpId="0"/>
      <p:bldP spid="22" grpId="0"/>
      <p:bldP spid="23" grpId="0"/>
      <p:bldP spid="27" grpId="0"/>
      <p:bldP spid="28" grpId="0"/>
      <p:bldP spid="2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16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757A29-7B1E-FC4F-B6F1-8B676C8E0209}"/>
              </a:ext>
            </a:extLst>
          </p:cNvPr>
          <p:cNvSpPr/>
          <p:nvPr/>
        </p:nvSpPr>
        <p:spPr>
          <a:xfrm>
            <a:off x="173539" y="2997850"/>
            <a:ext cx="879692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4E771-B8A2-264D-A915-9A641474DBF5}"/>
              </a:ext>
            </a:extLst>
          </p:cNvPr>
          <p:cNvSpPr/>
          <p:nvPr/>
        </p:nvSpPr>
        <p:spPr>
          <a:xfrm>
            <a:off x="174551" y="1605799"/>
            <a:ext cx="879692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11BBC8-0018-6A46-B41B-44851FA184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87" y="1965579"/>
            <a:ext cx="1320228" cy="2413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BB9E23-AD0B-3E4A-A9A4-152BEDAFC441}"/>
              </a:ext>
            </a:extLst>
          </p:cNvPr>
          <p:cNvSpPr txBox="1"/>
          <p:nvPr/>
        </p:nvSpPr>
        <p:spPr>
          <a:xfrm>
            <a:off x="2244791" y="2541526"/>
            <a:ext cx="132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6362-F0BD-0A46-97A7-0F103F4CAE58}"/>
              </a:ext>
            </a:extLst>
          </p:cNvPr>
          <p:cNvSpPr txBox="1"/>
          <p:nvPr/>
        </p:nvSpPr>
        <p:spPr>
          <a:xfrm>
            <a:off x="4017770" y="2560533"/>
            <a:ext cx="237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(unknown) clean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1861D5-F9E3-DE4F-A458-AD59D4B45002}"/>
              </a:ext>
            </a:extLst>
          </p:cNvPr>
          <p:cNvSpPr txBox="1"/>
          <p:nvPr/>
        </p:nvSpPr>
        <p:spPr>
          <a:xfrm>
            <a:off x="5635195" y="2056868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Noise: </a:t>
            </a:r>
            <a:r>
              <a:rPr lang="en-US" dirty="0" err="1"/>
              <a:t>iid</a:t>
            </a:r>
            <a:r>
              <a:rPr lang="en-US" dirty="0"/>
              <a:t> Gaussian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661109-FC39-C743-8419-0CC169EBB6E7}"/>
              </a:ext>
            </a:extLst>
          </p:cNvPr>
          <p:cNvCxnSpPr/>
          <p:nvPr/>
        </p:nvCxnSpPr>
        <p:spPr>
          <a:xfrm flipV="1">
            <a:off x="3311078" y="2241534"/>
            <a:ext cx="255229" cy="4011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3D0E07-13BE-2848-9BE6-10C0E6691BCC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4204001" y="2206950"/>
            <a:ext cx="82445" cy="445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2A1AF64-E49B-1143-AE28-145373ABBA23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4965938" y="2111911"/>
            <a:ext cx="669257" cy="1296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A1A670-7A9F-8B41-BAC6-98ED271FF3F0}"/>
              </a:ext>
            </a:extLst>
          </p:cNvPr>
          <p:cNvSpPr txBox="1"/>
          <p:nvPr/>
        </p:nvSpPr>
        <p:spPr>
          <a:xfrm>
            <a:off x="385469" y="2988760"/>
            <a:ext cx="233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Denoiser</a:t>
            </a:r>
            <a:r>
              <a:rPr lang="en-US" sz="2400" b="1" dirty="0"/>
              <a:t>: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CB3C5-430B-204D-BC7B-253B70ECD42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454" y="3375791"/>
            <a:ext cx="1214171" cy="30537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7E86EC-8D94-B94A-A231-D1629F142F35}"/>
              </a:ext>
            </a:extLst>
          </p:cNvPr>
          <p:cNvSpPr txBox="1"/>
          <p:nvPr/>
        </p:nvSpPr>
        <p:spPr>
          <a:xfrm>
            <a:off x="385469" y="3820126"/>
            <a:ext cx="715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 BM3D, Non-local Means, Wavelet Shrinkage, Total Variation,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BBBD66-774D-FF40-90E2-969C0B4DB602}"/>
              </a:ext>
            </a:extLst>
          </p:cNvPr>
          <p:cNvSpPr txBox="1"/>
          <p:nvPr/>
        </p:nvSpPr>
        <p:spPr>
          <a:xfrm>
            <a:off x="385468" y="1605799"/>
            <a:ext cx="233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Imaging Model: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675F13-F048-CB4F-9BC8-B2EB67374D5A}"/>
              </a:ext>
            </a:extLst>
          </p:cNvPr>
          <p:cNvSpPr/>
          <p:nvPr/>
        </p:nvSpPr>
        <p:spPr>
          <a:xfrm>
            <a:off x="173539" y="4368126"/>
            <a:ext cx="8796921" cy="1280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7316A-5328-504F-8FB5-E076FF1D6B18}"/>
              </a:ext>
            </a:extLst>
          </p:cNvPr>
          <p:cNvSpPr txBox="1"/>
          <p:nvPr/>
        </p:nvSpPr>
        <p:spPr>
          <a:xfrm>
            <a:off x="385469" y="4462927"/>
            <a:ext cx="46868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Combination of </a:t>
            </a:r>
            <a:r>
              <a:rPr lang="en-US" sz="2400" b="1" dirty="0" err="1"/>
              <a:t>Denoisers</a:t>
            </a:r>
            <a:r>
              <a:rPr lang="en-US" sz="2400" b="1" dirty="0"/>
              <a:t>: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075ED27-B1D2-F34B-A654-BE6AA08BC2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770" y="4602915"/>
            <a:ext cx="2214399" cy="8923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90ACD8-BDED-0940-96B5-6B7D25FFC8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77" y="4960350"/>
            <a:ext cx="979849" cy="63501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A0C3B38-2B1A-9A47-B0A0-BF83DC20CACC}"/>
              </a:ext>
            </a:extLst>
          </p:cNvPr>
          <p:cNvSpPr txBox="1"/>
          <p:nvPr/>
        </p:nvSpPr>
        <p:spPr>
          <a:xfrm>
            <a:off x="6677788" y="4454015"/>
            <a:ext cx="91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Require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5519F00-C945-624D-BC3F-AC3A5A3B3E3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77" y="4595315"/>
            <a:ext cx="644124" cy="1769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A6B649E-1FBF-6F44-9FFE-6C8A50BCDD1D}"/>
              </a:ext>
            </a:extLst>
          </p:cNvPr>
          <p:cNvSpPr txBox="1"/>
          <p:nvPr/>
        </p:nvSpPr>
        <p:spPr>
          <a:xfrm>
            <a:off x="173539" y="1053884"/>
            <a:ext cx="2331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 Notation: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34F097-0022-E347-ABE5-D3897AB60DC5}"/>
              </a:ext>
            </a:extLst>
          </p:cNvPr>
          <p:cNvSpPr/>
          <p:nvPr/>
        </p:nvSpPr>
        <p:spPr>
          <a:xfrm>
            <a:off x="173539" y="5755946"/>
            <a:ext cx="8796921" cy="9691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0EA7168-353B-8D46-A9A0-967150BB3D8A}"/>
              </a:ext>
            </a:extLst>
          </p:cNvPr>
          <p:cNvSpPr txBox="1"/>
          <p:nvPr/>
        </p:nvSpPr>
        <p:spPr>
          <a:xfrm>
            <a:off x="432982" y="6009677"/>
            <a:ext cx="754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Can we find an </a:t>
            </a:r>
            <a:r>
              <a:rPr lang="en-US" sz="2400" b="1" dirty="0"/>
              <a:t>optimal</a:t>
            </a:r>
            <a:r>
              <a:rPr lang="en-US" sz="2400" dirty="0"/>
              <a:t> combination of </a:t>
            </a:r>
            <a:r>
              <a:rPr lang="en-US" sz="2400" dirty="0" err="1"/>
              <a:t>denoisers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3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/>
      <p:bldP spid="16" grpId="0"/>
      <p:bldP spid="17" grpId="0"/>
      <p:bldP spid="23" grpId="0"/>
      <p:bldP spid="25" grpId="0"/>
      <p:bldP spid="26" grpId="0"/>
      <p:bldP spid="27" grpId="0" animBg="1"/>
      <p:bldP spid="28" grpId="0"/>
      <p:bldP spid="31" grpId="0"/>
      <p:bldP spid="34" grpId="0" animBg="1"/>
      <p:bldP spid="34" grpId="1" animBg="1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574459" y="1643677"/>
            <a:ext cx="4405640" cy="50676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74551" y="4699295"/>
            <a:ext cx="4268053" cy="20120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74552" y="1643677"/>
            <a:ext cx="4268052" cy="22899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Formulating Optimization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8" y="1779109"/>
            <a:ext cx="3208076" cy="81416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E58BC08-9355-074F-B4C6-989C34629BBC}"/>
              </a:ext>
            </a:extLst>
          </p:cNvPr>
          <p:cNvSpPr txBox="1"/>
          <p:nvPr/>
        </p:nvSpPr>
        <p:spPr>
          <a:xfrm>
            <a:off x="174551" y="1107729"/>
            <a:ext cx="2335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 about this?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58BC08-9355-074F-B4C6-989C34629BBC}"/>
              </a:ext>
            </a:extLst>
          </p:cNvPr>
          <p:cNvSpPr txBox="1"/>
          <p:nvPr/>
        </p:nvSpPr>
        <p:spPr>
          <a:xfrm>
            <a:off x="174551" y="4237630"/>
            <a:ext cx="3621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Equivalent Formulation: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" y="5059029"/>
            <a:ext cx="2027943" cy="40591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87546" y="5683534"/>
            <a:ext cx="3311593" cy="251171"/>
            <a:chOff x="587547" y="5846319"/>
            <a:chExt cx="4234815" cy="331462"/>
          </a:xfrm>
        </p:grpSpPr>
        <p:pic>
          <p:nvPicPr>
            <p:cNvPr id="5" name="Picture 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547" y="5897449"/>
              <a:ext cx="1236114" cy="27428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5110" y="5846319"/>
              <a:ext cx="2757252" cy="331462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62365" y="2967780"/>
            <a:ext cx="3617929" cy="718426"/>
            <a:chOff x="1958933" y="3034531"/>
            <a:chExt cx="4234815" cy="841867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9682" y="3034531"/>
              <a:ext cx="1299028" cy="84186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133" y="3324460"/>
              <a:ext cx="916615" cy="251837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8933" y="3324460"/>
              <a:ext cx="1236114" cy="274286"/>
            </a:xfrm>
            <a:prstGeom prst="rect">
              <a:avLst/>
            </a:prstGeom>
          </p:spPr>
        </p:pic>
      </p:grpSp>
      <p:pic>
        <p:nvPicPr>
          <p:cNvPr id="17" name="Pictur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128" y="4563573"/>
            <a:ext cx="4220491" cy="990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33" y="1857349"/>
            <a:ext cx="1390047" cy="2820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33" y="2635447"/>
            <a:ext cx="3262185" cy="72037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5667555" y="3352200"/>
            <a:ext cx="94890" cy="3626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423709" y="3716321"/>
            <a:ext cx="187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 estimated MSE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5598543" y="5262113"/>
            <a:ext cx="236816" cy="66801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73509" y="5886018"/>
            <a:ext cx="187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or estimated MSE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262777" y="5244001"/>
            <a:ext cx="258379" cy="6861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83065" y="5641535"/>
            <a:ext cx="10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available</a:t>
            </a:r>
          </a:p>
        </p:txBody>
      </p:sp>
      <p:cxnSp>
        <p:nvCxnSpPr>
          <p:cNvPr id="65" name="Straight Arrow Connector 64"/>
          <p:cNvCxnSpPr>
            <a:stCxn id="64" idx="0"/>
          </p:cNvCxnSpPr>
          <p:nvPr/>
        </p:nvCxnSpPr>
        <p:spPr>
          <a:xfrm flipH="1" flipV="1">
            <a:off x="8134143" y="5264954"/>
            <a:ext cx="53612" cy="3765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89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3" grpId="0" animBg="1"/>
      <p:bldP spid="35" grpId="0" animBg="1"/>
      <p:bldP spid="37" grpId="0"/>
      <p:bldP spid="38" grpId="0"/>
      <p:bldP spid="23" grpId="0"/>
      <p:bldP spid="58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89AD68E-E2BA-4D49-B36E-57E21944D326}"/>
              </a:ext>
            </a:extLst>
          </p:cNvPr>
          <p:cNvSpPr/>
          <p:nvPr/>
        </p:nvSpPr>
        <p:spPr>
          <a:xfrm>
            <a:off x="171161" y="4803494"/>
            <a:ext cx="5859249" cy="1747778"/>
          </a:xfrm>
          <a:prstGeom prst="roundRect">
            <a:avLst>
              <a:gd name="adj" fmla="val 2428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4551" y="3486515"/>
            <a:ext cx="5855859" cy="1088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4551" y="1215343"/>
            <a:ext cx="8703231" cy="10880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Solving the Optimization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" y="1372905"/>
            <a:ext cx="3161142" cy="3208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6" y="1798991"/>
            <a:ext cx="5096744" cy="3208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726" y="2791643"/>
            <a:ext cx="4069202" cy="3123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9156" y="2384385"/>
            <a:ext cx="274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Order Approximation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" y="3678197"/>
            <a:ext cx="2420356" cy="3123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2" y="4150356"/>
            <a:ext cx="2118238" cy="257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5" y="5864015"/>
            <a:ext cx="5220464" cy="51651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52305CB-3D97-BF44-9121-019BD1F7C136}"/>
              </a:ext>
            </a:extLst>
          </p:cNvPr>
          <p:cNvSpPr txBox="1"/>
          <p:nvPr/>
        </p:nvSpPr>
        <p:spPr>
          <a:xfrm>
            <a:off x="337645" y="4945733"/>
            <a:ext cx="42650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/>
              <a:t>Lemma 1 </a:t>
            </a:r>
            <a:r>
              <a:rPr lang="en-US" sz="2000" dirty="0"/>
              <a:t>[Choi, Elgendy and Chan, 2019]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7645" y="530805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of (*) 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04754" y="384585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(*)</a:t>
            </a: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21" y="5642562"/>
            <a:ext cx="333924" cy="36857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7315200" y="3486515"/>
            <a:ext cx="0" cy="2377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564774" y="5099621"/>
            <a:ext cx="209308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6354849" y="4470233"/>
            <a:ext cx="1562234" cy="16520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6817489" y="4074289"/>
            <a:ext cx="1284789" cy="1574157"/>
          </a:xfrm>
          <a:custGeom>
            <a:avLst/>
            <a:gdLst>
              <a:gd name="connsiteX0" fmla="*/ 486136 w 1284789"/>
              <a:gd name="connsiteY0" fmla="*/ 0 h 1574157"/>
              <a:gd name="connsiteX1" fmla="*/ 0 w 1284789"/>
              <a:gd name="connsiteY1" fmla="*/ 1574157 h 1574157"/>
              <a:gd name="connsiteX2" fmla="*/ 1284789 w 1284789"/>
              <a:gd name="connsiteY2" fmla="*/ 1041721 h 1574157"/>
              <a:gd name="connsiteX3" fmla="*/ 486136 w 1284789"/>
              <a:gd name="connsiteY3" fmla="*/ 0 h 1574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4789" h="1574157">
                <a:moveTo>
                  <a:pt x="486136" y="0"/>
                </a:moveTo>
                <a:lnTo>
                  <a:pt x="0" y="1574157"/>
                </a:lnTo>
                <a:lnTo>
                  <a:pt x="1284789" y="1041721"/>
                </a:lnTo>
                <a:lnTo>
                  <a:pt x="486136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754792" y="3535969"/>
            <a:ext cx="1532641" cy="827590"/>
          </a:xfrm>
          <a:custGeom>
            <a:avLst/>
            <a:gdLst>
              <a:gd name="connsiteX0" fmla="*/ 613458 w 2118167"/>
              <a:gd name="connsiteY0" fmla="*/ 0 h 1655180"/>
              <a:gd name="connsiteX1" fmla="*/ 0 w 2118167"/>
              <a:gd name="connsiteY1" fmla="*/ 844952 h 1655180"/>
              <a:gd name="connsiteX2" fmla="*/ 1990845 w 2118167"/>
              <a:gd name="connsiteY2" fmla="*/ 1655180 h 1655180"/>
              <a:gd name="connsiteX3" fmla="*/ 2118167 w 2118167"/>
              <a:gd name="connsiteY3" fmla="*/ 648182 h 1655180"/>
              <a:gd name="connsiteX4" fmla="*/ 613458 w 2118167"/>
              <a:gd name="connsiteY4" fmla="*/ 0 h 165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18167" h="1655180">
                <a:moveTo>
                  <a:pt x="613458" y="0"/>
                </a:moveTo>
                <a:lnTo>
                  <a:pt x="0" y="844952"/>
                </a:lnTo>
                <a:lnTo>
                  <a:pt x="1990845" y="1655180"/>
                </a:lnTo>
                <a:lnTo>
                  <a:pt x="2118167" y="648182"/>
                </a:lnTo>
                <a:lnTo>
                  <a:pt x="61345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4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  <p:bldP spid="30" grpId="0"/>
      <p:bldP spid="9" grpId="0"/>
      <p:bldP spid="11" grpId="0"/>
      <p:bldP spid="40" grpId="0" animBg="1"/>
      <p:bldP spid="4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5" y="1711664"/>
            <a:ext cx="9061690" cy="362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19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Overall Pipeline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64787" y="5726655"/>
            <a:ext cx="213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Convex optimization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15127" y="5726655"/>
            <a:ext cx="168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MSE estimation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4113" y="5357323"/>
            <a:ext cx="92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Booster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7EA19F-996D-444B-B573-04ADE041D255}"/>
              </a:ext>
            </a:extLst>
          </p:cNvPr>
          <p:cNvSpPr/>
          <p:nvPr/>
        </p:nvSpPr>
        <p:spPr>
          <a:xfrm flipV="1">
            <a:off x="3636350" y="2025570"/>
            <a:ext cx="1763883" cy="3019976"/>
          </a:xfrm>
          <a:prstGeom prst="rect">
            <a:avLst/>
          </a:prstGeom>
          <a:noFill/>
          <a:ln w="317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D7EA19F-996D-444B-B573-04ADE041D255}"/>
              </a:ext>
            </a:extLst>
          </p:cNvPr>
          <p:cNvSpPr/>
          <p:nvPr/>
        </p:nvSpPr>
        <p:spPr>
          <a:xfrm flipV="1">
            <a:off x="2668608" y="2005743"/>
            <a:ext cx="879676" cy="3039802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7EA19F-996D-444B-B573-04ADE041D255}"/>
              </a:ext>
            </a:extLst>
          </p:cNvPr>
          <p:cNvSpPr/>
          <p:nvPr/>
        </p:nvSpPr>
        <p:spPr>
          <a:xfrm flipV="1">
            <a:off x="6513332" y="3142166"/>
            <a:ext cx="1375458" cy="839525"/>
          </a:xfrm>
          <a:prstGeom prst="rect">
            <a:avLst/>
          </a:prstGeom>
          <a:noFill/>
          <a:ln w="317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456928" y="5021380"/>
            <a:ext cx="211680" cy="6284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351642" y="4731313"/>
            <a:ext cx="342536" cy="99534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0"/>
          </p:cNvCxnSpPr>
          <p:nvPr/>
        </p:nvCxnSpPr>
        <p:spPr>
          <a:xfrm flipH="1" flipV="1">
            <a:off x="7201061" y="4025194"/>
            <a:ext cx="225391" cy="133212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5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EAFDE6-61BE-A540-8A00-C764BB3EA5F7}"/>
              </a:ext>
            </a:extLst>
          </p:cNvPr>
          <p:cNvCxnSpPr/>
          <p:nvPr/>
        </p:nvCxnSpPr>
        <p:spPr>
          <a:xfrm>
            <a:off x="4584032" y="2408600"/>
            <a:ext cx="0" cy="41535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0C3658E-2E1D-804D-A23B-90B9FA55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67"/>
          <a:stretch/>
        </p:blipFill>
        <p:spPr>
          <a:xfrm>
            <a:off x="6288762" y="2448540"/>
            <a:ext cx="1348072" cy="782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A8114F9-DC73-4193-A9FC-8D1DFE32EC9A}" type="slidenum">
              <a:rPr lang="en-US" smtClean="0"/>
              <a:t>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Research Interests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647901-83C8-A248-8B2D-BE90A90A56EB}"/>
              </a:ext>
            </a:extLst>
          </p:cNvPr>
          <p:cNvGrpSpPr/>
          <p:nvPr/>
        </p:nvGrpSpPr>
        <p:grpSpPr>
          <a:xfrm>
            <a:off x="7202105" y="5807645"/>
            <a:ext cx="1534343" cy="770783"/>
            <a:chOff x="3830411" y="5706219"/>
            <a:chExt cx="1534343" cy="77078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593E7BC-C310-5D48-BCFE-6595ED9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411" y="5840032"/>
              <a:ext cx="468515" cy="46007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D2B19C-916A-5B46-91D3-CDDE9A18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829" y="5706219"/>
              <a:ext cx="784925" cy="770783"/>
            </a:xfrm>
            <a:prstGeom prst="rect">
              <a:avLst/>
            </a:prstGeom>
          </p:spPr>
        </p:pic>
        <p:sp>
          <p:nvSpPr>
            <p:cNvPr id="102" name="Down Arrow 101">
              <a:extLst>
                <a:ext uri="{FF2B5EF4-FFF2-40B4-BE49-F238E27FC236}">
                  <a16:creationId xmlns:a16="http://schemas.microsoft.com/office/drawing/2014/main" id="{FEC7D528-27AF-6B45-A603-AC1406C44F0C}"/>
                </a:ext>
              </a:extLst>
            </p:cNvPr>
            <p:cNvSpPr/>
            <p:nvPr/>
          </p:nvSpPr>
          <p:spPr>
            <a:xfrm rot="16200000">
              <a:off x="4402848" y="5934811"/>
              <a:ext cx="91440" cy="274320"/>
            </a:xfrm>
            <a:prstGeom prst="downArrow">
              <a:avLst/>
            </a:prstGeom>
            <a:solidFill>
              <a:srgbClr val="FF0000"/>
            </a:solidFill>
            <a:ln w="34925" cap="flat" cmpd="sng" algn="in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2FF86B-11B1-D749-8B87-FC969C193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28" y="5556404"/>
            <a:ext cx="1539171" cy="108912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7361F0AA-7E24-3A48-A5FF-78C86619A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755" y="5592168"/>
            <a:ext cx="1504266" cy="101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A9D2D-0197-744F-BA94-84F5C334D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531" y="2327791"/>
            <a:ext cx="2335899" cy="9655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4115AF-F76D-B94B-B9D8-4AC8E4C6CC74}"/>
              </a:ext>
            </a:extLst>
          </p:cNvPr>
          <p:cNvSpPr/>
          <p:nvPr/>
        </p:nvSpPr>
        <p:spPr>
          <a:xfrm>
            <a:off x="3230902" y="1206730"/>
            <a:ext cx="2706259" cy="58266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Learning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56F3F-7FB8-D94E-9524-3CAAE69CE577}"/>
              </a:ext>
            </a:extLst>
          </p:cNvPr>
          <p:cNvSpPr/>
          <p:nvPr/>
        </p:nvSpPr>
        <p:spPr>
          <a:xfrm>
            <a:off x="930512" y="2033834"/>
            <a:ext cx="2934446" cy="1236142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Matrix/Tensor Factorization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52A9FA-DFC2-4647-8B4F-DD441173E4AD}"/>
              </a:ext>
            </a:extLst>
          </p:cNvPr>
          <p:cNvSpPr/>
          <p:nvPr/>
        </p:nvSpPr>
        <p:spPr>
          <a:xfrm>
            <a:off x="5383529" y="2033834"/>
            <a:ext cx="2934446" cy="1236142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Neural Network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DEE40E-8683-0946-B737-0CF1395E4269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2397735" y="1789395"/>
            <a:ext cx="2186297" cy="244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167045-C0D0-654D-9F79-465EDBAE8646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>
            <a:off x="4584032" y="1789395"/>
            <a:ext cx="2266720" cy="244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9D72645-9968-564A-8B8A-3C4B504F07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691" b="50885"/>
          <a:stretch/>
        </p:blipFill>
        <p:spPr>
          <a:xfrm>
            <a:off x="4858320" y="5732288"/>
            <a:ext cx="2140815" cy="88221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E309DB-5D6B-E542-96B3-84AD7D1F4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715" y="3956685"/>
            <a:ext cx="2421333" cy="9539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DDEE10-5131-9740-975C-834D81A3B726}"/>
              </a:ext>
            </a:extLst>
          </p:cNvPr>
          <p:cNvSpPr txBox="1"/>
          <p:nvPr/>
        </p:nvSpPr>
        <p:spPr>
          <a:xfrm>
            <a:off x="6341537" y="3790918"/>
            <a:ext cx="197643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Integrating Image </a:t>
            </a:r>
            <a:r>
              <a:rPr lang="en-US" sz="1200" b="1" dirty="0" err="1"/>
              <a:t>Denoisers</a:t>
            </a:r>
            <a:endParaRPr lang="en-US" sz="1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09C70A-F398-E14A-BA8F-1A6A6A4CBC71}"/>
              </a:ext>
            </a:extLst>
          </p:cNvPr>
          <p:cNvSpPr txBox="1"/>
          <p:nvPr/>
        </p:nvSpPr>
        <p:spPr>
          <a:xfrm>
            <a:off x="5008930" y="5272563"/>
            <a:ext cx="18286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Image Reconstruction for </a:t>
            </a:r>
          </a:p>
          <a:p>
            <a:pPr algn="ctr"/>
            <a:r>
              <a:rPr lang="en-US" sz="1200" b="1" dirty="0"/>
              <a:t>Quanta Image Sensor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86886E-DEA9-0741-9511-9390E9C9720C}"/>
              </a:ext>
            </a:extLst>
          </p:cNvPr>
          <p:cNvSpPr txBox="1"/>
          <p:nvPr/>
        </p:nvSpPr>
        <p:spPr>
          <a:xfrm>
            <a:off x="7346435" y="5272563"/>
            <a:ext cx="125233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Real Image </a:t>
            </a:r>
          </a:p>
          <a:p>
            <a:pPr algn="ctr"/>
            <a:r>
              <a:rPr lang="en-US" sz="1200" b="1" dirty="0"/>
              <a:t>Super-resolution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9EBCD0-46CF-6849-8795-0289E26CCC33}"/>
              </a:ext>
            </a:extLst>
          </p:cNvPr>
          <p:cNvSpPr txBox="1"/>
          <p:nvPr/>
        </p:nvSpPr>
        <p:spPr>
          <a:xfrm>
            <a:off x="2641670" y="5300256"/>
            <a:ext cx="157844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Hand Pose Estimation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071453-0314-104C-A314-26D1AF376BEF}"/>
              </a:ext>
            </a:extLst>
          </p:cNvPr>
          <p:cNvSpPr txBox="1"/>
          <p:nvPr/>
        </p:nvSpPr>
        <p:spPr>
          <a:xfrm>
            <a:off x="760288" y="5300256"/>
            <a:ext cx="166564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Hyper Spectral Imaging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48C623-7647-C947-AA67-4667CBE16409}"/>
              </a:ext>
            </a:extLst>
          </p:cNvPr>
          <p:cNvSpPr txBox="1"/>
          <p:nvPr/>
        </p:nvSpPr>
        <p:spPr>
          <a:xfrm>
            <a:off x="532319" y="3537356"/>
            <a:ext cx="14671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Distributed</a:t>
            </a:r>
          </a:p>
          <a:p>
            <a:pPr algn="ctr"/>
            <a:r>
              <a:rPr lang="en-US" sz="1200" b="1" dirty="0"/>
              <a:t>Tensor Factorization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7D91B2-04B3-734F-AFB2-95D6DC6B2C61}"/>
              </a:ext>
            </a:extLst>
          </p:cNvPr>
          <p:cNvSpPr txBox="1"/>
          <p:nvPr/>
        </p:nvSpPr>
        <p:spPr>
          <a:xfrm>
            <a:off x="3760181" y="3583105"/>
            <a:ext cx="170418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NN Model Compression</a:t>
            </a:r>
          </a:p>
          <a:p>
            <a:pPr algn="ctr"/>
            <a:r>
              <a:rPr lang="en-US" sz="1200" b="1" dirty="0"/>
              <a:t>via Tensor Factorization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884010-36B7-F140-B533-B5C27D463133}"/>
              </a:ext>
            </a:extLst>
          </p:cNvPr>
          <p:cNvSpPr txBox="1"/>
          <p:nvPr/>
        </p:nvSpPr>
        <p:spPr>
          <a:xfrm>
            <a:off x="2145128" y="3451086"/>
            <a:ext cx="146944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Asynchronous </a:t>
            </a:r>
          </a:p>
          <a:p>
            <a:pPr algn="ctr"/>
            <a:r>
              <a:rPr lang="en-US" sz="1200" b="1" dirty="0"/>
              <a:t>Distributed</a:t>
            </a:r>
          </a:p>
          <a:p>
            <a:pPr algn="ctr"/>
            <a:r>
              <a:rPr lang="en-US" sz="1200" b="1" dirty="0"/>
              <a:t>Matrix Factorization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AEC9E2-603C-5D4E-925A-76B2C230F6AB}"/>
              </a:ext>
            </a:extLst>
          </p:cNvPr>
          <p:cNvGrpSpPr/>
          <p:nvPr/>
        </p:nvGrpSpPr>
        <p:grpSpPr>
          <a:xfrm>
            <a:off x="2129893" y="4123990"/>
            <a:ext cx="1469060" cy="700013"/>
            <a:chOff x="-181112" y="467891"/>
            <a:chExt cx="5954541" cy="257882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CB1CBF-7BCF-794A-929F-58846B451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2838"/>
            <a:stretch/>
          </p:blipFill>
          <p:spPr>
            <a:xfrm>
              <a:off x="-181112" y="488300"/>
              <a:ext cx="3388253" cy="255841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64ADD63-CE5D-6A48-BFF0-20FD6EEC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1656"/>
            <a:stretch/>
          </p:blipFill>
          <p:spPr>
            <a:xfrm>
              <a:off x="3189201" y="467891"/>
              <a:ext cx="2584228" cy="2558419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385029F-137B-B942-B3AA-EA73C68B87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8" y="3994199"/>
            <a:ext cx="1461665" cy="9655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231F5FA-4A46-AA4D-BE42-780B2D0E44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1" y="4144553"/>
            <a:ext cx="1828637" cy="595446"/>
          </a:xfrm>
          <a:prstGeom prst="rect">
            <a:avLst/>
          </a:prstGeom>
        </p:spPr>
      </p:pic>
      <p:sp>
        <p:nvSpPr>
          <p:cNvPr id="49" name="L-Shape 48">
            <a:extLst>
              <a:ext uri="{FF2B5EF4-FFF2-40B4-BE49-F238E27FC236}">
                <a16:creationId xmlns:a16="http://schemas.microsoft.com/office/drawing/2014/main" id="{AE96E1E4-83DE-654A-BE27-C3DF1F4BA4F7}"/>
              </a:ext>
            </a:extLst>
          </p:cNvPr>
          <p:cNvSpPr/>
          <p:nvPr/>
        </p:nvSpPr>
        <p:spPr>
          <a:xfrm flipH="1">
            <a:off x="407871" y="3638565"/>
            <a:ext cx="8510830" cy="3080417"/>
          </a:xfrm>
          <a:prstGeom prst="corner">
            <a:avLst>
              <a:gd name="adj1" fmla="val 49963"/>
              <a:gd name="adj2" fmla="val 102344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48465B-5A50-2F49-A093-9CBBA9B81DEF}"/>
              </a:ext>
            </a:extLst>
          </p:cNvPr>
          <p:cNvSpPr/>
          <p:nvPr/>
        </p:nvSpPr>
        <p:spPr>
          <a:xfrm>
            <a:off x="407871" y="3371185"/>
            <a:ext cx="3295828" cy="15885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500E349-9866-334A-AD36-870B4A0AB1E8}"/>
              </a:ext>
            </a:extLst>
          </p:cNvPr>
          <p:cNvSpPr/>
          <p:nvPr/>
        </p:nvSpPr>
        <p:spPr>
          <a:xfrm>
            <a:off x="3723336" y="3371185"/>
            <a:ext cx="1976431" cy="158851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42B32AF-48D8-164F-A5E6-8CB89C2E4E0B}"/>
              </a:ext>
            </a:extLst>
          </p:cNvPr>
          <p:cNvSpPr txBox="1"/>
          <p:nvPr/>
        </p:nvSpPr>
        <p:spPr>
          <a:xfrm>
            <a:off x="373982" y="4916449"/>
            <a:ext cx="314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Large Scale Machine Learning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242B9F-EB86-2A42-8805-EAF7545BF492}"/>
              </a:ext>
            </a:extLst>
          </p:cNvPr>
          <p:cNvSpPr txBox="1"/>
          <p:nvPr/>
        </p:nvSpPr>
        <p:spPr>
          <a:xfrm>
            <a:off x="373982" y="4821276"/>
            <a:ext cx="491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Image Processing / Computer Vision Application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B4F70AB-C80B-5848-A27B-95D5B07E1464}"/>
              </a:ext>
            </a:extLst>
          </p:cNvPr>
          <p:cNvSpPr txBox="1"/>
          <p:nvPr/>
        </p:nvSpPr>
        <p:spPr>
          <a:xfrm>
            <a:off x="3435891" y="4888318"/>
            <a:ext cx="25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NN Model Compression</a:t>
            </a:r>
          </a:p>
        </p:txBody>
      </p:sp>
    </p:spTree>
    <p:extLst>
      <p:ext uri="{BB962C8B-B14F-4D97-AF65-F5344CB8AC3E}">
        <p14:creationId xmlns:p14="http://schemas.microsoft.com/office/powerpoint/2010/main" val="8736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  <p:bldP spid="83" grpId="0" animBg="1"/>
      <p:bldP spid="51" grpId="0"/>
      <p:bldP spid="51" grpId="1"/>
      <p:bldP spid="84" grpId="0"/>
      <p:bldP spid="84" grpId="1"/>
      <p:bldP spid="8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MSE Estimation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875EDE-4963-074C-8583-EB6C543BB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7" y="1392425"/>
            <a:ext cx="1523999" cy="2286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56457-B226-8849-9B77-5D12246FB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6" y="3962004"/>
            <a:ext cx="1524000" cy="2286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3761771" y="2627453"/>
            <a:ext cx="2963119" cy="2164466"/>
          </a:xfrm>
          <a:prstGeom prst="roundRect">
            <a:avLst/>
          </a:prstGeom>
          <a:solidFill>
            <a:srgbClr val="E7E6E6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67009" y="3417298"/>
            <a:ext cx="2671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MSE Estimator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04858" y="3377229"/>
            <a:ext cx="9380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MSE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114766" y="3009418"/>
            <a:ext cx="1647005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114765" y="4110942"/>
            <a:ext cx="1647005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6726892" y="3533741"/>
            <a:ext cx="947124" cy="289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57063" y="1539433"/>
            <a:ext cx="12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input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72634" y="5754547"/>
            <a:ext cx="169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Denoised</a:t>
            </a:r>
            <a:r>
              <a:rPr lang="en-US" dirty="0"/>
              <a:t> Image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7995" y="3962004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(of </a:t>
            </a:r>
            <a:r>
              <a:rPr lang="en-US" dirty="0" err="1"/>
              <a:t>denoised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60750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21</a:t>
            </a:fld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Our MSE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EDA802-B95B-EE42-8A66-B54D85CD29EF}"/>
                  </a:ext>
                </a:extLst>
              </p:cNvPr>
              <p:cNvSpPr/>
              <p:nvPr/>
            </p:nvSpPr>
            <p:spPr>
              <a:xfrm>
                <a:off x="914400" y="3916496"/>
                <a:ext cx="7624920" cy="23852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400" b="1" dirty="0">
                    <a:latin typeface="NimbusRomNo9L"/>
                  </a:rPr>
                  <a:t>Two Key Properties</a:t>
                </a:r>
                <a:endParaRPr lang="en-US" sz="2000" b="1" dirty="0">
                  <a:latin typeface="NimbusRomNo9L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NimbusRomNo9L"/>
                  </a:rPr>
                  <a:t>Input Pair (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sym typeface="Wingdings"/>
                      </a:rPr>
                      <m:t>𝒚</m:t>
                    </m:r>
                    <m:r>
                      <a:rPr lang="en-US" sz="2000" b="1" i="0" dirty="0" smtClean="0">
                        <a:latin typeface="Cambria Math" panose="02040503050406030204" pitchFamily="18" charset="0"/>
                        <a:sym typeface="Wingdings"/>
                      </a:rPr>
                      <m:t>,  </m:t>
                    </m:r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sym typeface="Wingdings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sym typeface="Wingdings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sz="2000" b="1" dirty="0">
                    <a:latin typeface="NimbusRomNo9L"/>
                  </a:rPr>
                  <a:t>)</a:t>
                </a:r>
              </a:p>
              <a:p>
                <a:pPr marL="800100" lvl="1" indent="-342900">
                  <a:spcAft>
                    <a:spcPts val="600"/>
                  </a:spcAft>
                  <a:buFont typeface=".AppleSystemUIFont"/>
                  <a:buChar char="-"/>
                </a:pPr>
                <a:r>
                  <a:rPr lang="en-US" sz="2000" dirty="0">
                    <a:latin typeface="NimbusRomNo9L"/>
                  </a:rPr>
                  <a:t>Better estimate than an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sym typeface="Wingdings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2000" b="1" i="1" dirty="0">
                            <a:latin typeface="Cambria Math" panose="02040503050406030204" pitchFamily="18" charset="0"/>
                            <a:sym typeface="Wingdings"/>
                          </a:rPr>
                          <m:t>𝒌</m:t>
                        </m:r>
                      </m:sub>
                    </m:sSub>
                  </m:oMath>
                </a14:m>
                <a:endParaRPr lang="en-US" sz="2000" dirty="0">
                  <a:latin typeface="NimbusRomNo9L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latin typeface="NimbusRomNo9L"/>
                  </a:rPr>
                  <a:t>Patch-based Inputs</a:t>
                </a:r>
              </a:p>
              <a:p>
                <a:pPr marL="800100" lvl="1" indent="-342900">
                  <a:spcAft>
                    <a:spcPts val="600"/>
                  </a:spcAft>
                  <a:buFont typeface=".AppleSystemUIFont"/>
                  <a:buChar char="-"/>
                </a:pPr>
                <a:r>
                  <a:rPr lang="en-US" sz="2000" dirty="0">
                    <a:latin typeface="NimbusRomNo9L"/>
                  </a:rPr>
                  <a:t>Control dimensionality of input</a:t>
                </a:r>
              </a:p>
              <a:p>
                <a:pPr marL="800100" lvl="1" indent="-342900">
                  <a:spcAft>
                    <a:spcPts val="600"/>
                  </a:spcAft>
                  <a:buFont typeface=".AppleSystemUIFont"/>
                  <a:buChar char="-"/>
                </a:pPr>
                <a:r>
                  <a:rPr lang="en-US" sz="2000" dirty="0">
                    <a:latin typeface="NimbusRomNo9L"/>
                  </a:rPr>
                  <a:t>Good approximation to full image as input</a:t>
                </a:r>
                <a:endParaRPr lang="en-US" dirty="0">
                  <a:latin typeface="NimbusRomNo9L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6EDA802-B95B-EE42-8A66-B54D85CD29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916496"/>
                <a:ext cx="7624920" cy="2385268"/>
              </a:xfrm>
              <a:prstGeom prst="rect">
                <a:avLst/>
              </a:prstGeom>
              <a:blipFill>
                <a:blip r:embed="rId3"/>
                <a:stretch>
                  <a:fillRect l="-1333" t="-1587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7ACF8A7B-5C85-944B-ACEC-74216096E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2" y="1707420"/>
            <a:ext cx="7698658" cy="1929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C0F7E0-954C-9C44-B5AD-697C07AB114E}"/>
                  </a:ext>
                </a:extLst>
              </p:cNvPr>
              <p:cNvSpPr txBox="1"/>
              <p:nvPr/>
            </p:nvSpPr>
            <p:spPr>
              <a:xfrm>
                <a:off x="397822" y="1973582"/>
                <a:ext cx="12462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patch of </a:t>
                </a:r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C0F7E0-954C-9C44-B5AD-697C07AB11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2" y="1973582"/>
                <a:ext cx="1246235" cy="307777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8B1639-14CC-9646-9D8D-EC5469A38C71}"/>
                  </a:ext>
                </a:extLst>
              </p:cNvPr>
              <p:cNvSpPr txBox="1"/>
              <p:nvPr/>
            </p:nvSpPr>
            <p:spPr>
              <a:xfrm>
                <a:off x="397822" y="2852231"/>
                <a:ext cx="14256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-</a:t>
                </a:r>
                <a:r>
                  <a:rPr lang="en-US" sz="1400" dirty="0" err="1"/>
                  <a:t>th</a:t>
                </a:r>
                <a:r>
                  <a:rPr lang="en-US" sz="1400" dirty="0"/>
                  <a:t> patch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F8B1639-14CC-9646-9D8D-EC5469A38C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22" y="2852231"/>
                <a:ext cx="1425645" cy="307777"/>
              </a:xfrm>
              <a:prstGeom prst="rect">
                <a:avLst/>
              </a:prstGeom>
              <a:blipFill>
                <a:blip r:embed="rId6"/>
                <a:stretch>
                  <a:fillRect t="-4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363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The effect of Booster Network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5DFA43-CAE9-3A46-8927-2C0A7AB60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4" y="2022225"/>
            <a:ext cx="2858632" cy="19202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6E638-6014-104F-AC0E-6E91DB35EC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660" y="2022225"/>
            <a:ext cx="2858632" cy="1920240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2B2C7F6-9890-4E49-BA5D-8E31C008D968}"/>
              </a:ext>
            </a:extLst>
          </p:cNvPr>
          <p:cNvGrpSpPr>
            <a:grpSpLocks noChangeAspect="1"/>
          </p:cNvGrpSpPr>
          <p:nvPr/>
        </p:nvGrpSpPr>
        <p:grpSpPr>
          <a:xfrm>
            <a:off x="1075583" y="4353493"/>
            <a:ext cx="1415181" cy="1947137"/>
            <a:chOff x="3657600" y="3627184"/>
            <a:chExt cx="1828800" cy="2516233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2B86A1C-603B-C641-8834-87ED80B36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3627184"/>
              <a:ext cx="1828800" cy="182880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5A643E-6337-4C48-AB9E-2CA59AEA8E5C}"/>
                </a:ext>
              </a:extLst>
            </p:cNvPr>
            <p:cNvSpPr txBox="1"/>
            <p:nvPr/>
          </p:nvSpPr>
          <p:spPr>
            <a:xfrm>
              <a:off x="3674195" y="5467274"/>
              <a:ext cx="1797004" cy="676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23.55dB, 0.6317</a:t>
              </a:r>
            </a:p>
            <a:p>
              <a:pPr algn="ctr"/>
              <a:r>
                <a:rPr lang="en-US" sz="1400" dirty="0"/>
                <a:t>Before Booster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98F2FBF-7C94-0344-96A3-3C8CEF70FF06}"/>
              </a:ext>
            </a:extLst>
          </p:cNvPr>
          <p:cNvGrpSpPr>
            <a:grpSpLocks noChangeAspect="1"/>
          </p:cNvGrpSpPr>
          <p:nvPr/>
        </p:nvGrpSpPr>
        <p:grpSpPr>
          <a:xfrm>
            <a:off x="5026278" y="4353493"/>
            <a:ext cx="1421972" cy="1945193"/>
            <a:chOff x="6471781" y="3627184"/>
            <a:chExt cx="1828800" cy="2501713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1F22231-B8E4-594A-A27A-F6BE4F5F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1781" y="3627184"/>
              <a:ext cx="1828800" cy="18288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182A155-77B3-7745-8C5C-9713874447B6}"/>
                </a:ext>
              </a:extLst>
            </p:cNvPr>
            <p:cNvSpPr txBox="1"/>
            <p:nvPr/>
          </p:nvSpPr>
          <p:spPr>
            <a:xfrm>
              <a:off x="6509200" y="5455984"/>
              <a:ext cx="1759870" cy="67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26.33dB, 0.7483</a:t>
              </a:r>
            </a:p>
            <a:p>
              <a:pPr algn="ctr"/>
              <a:r>
                <a:rPr lang="en-US" sz="1400" dirty="0"/>
                <a:t>Before Booster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15E67A9-72DB-184B-A12A-6EB1A6ADF2A3}"/>
              </a:ext>
            </a:extLst>
          </p:cNvPr>
          <p:cNvGrpSpPr>
            <a:grpSpLocks noChangeAspect="1"/>
          </p:cNvGrpSpPr>
          <p:nvPr/>
        </p:nvGrpSpPr>
        <p:grpSpPr>
          <a:xfrm>
            <a:off x="6500517" y="4346704"/>
            <a:ext cx="1421972" cy="1945193"/>
            <a:chOff x="8018359" y="3627184"/>
            <a:chExt cx="1828800" cy="2501713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0D37680-8B09-F248-A129-AAA16C8E3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359" y="3627184"/>
              <a:ext cx="1828800" cy="1828800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1057739-792E-6443-965B-5B8BF8E0E1E6}"/>
                </a:ext>
              </a:extLst>
            </p:cNvPr>
            <p:cNvSpPr txBox="1"/>
            <p:nvPr/>
          </p:nvSpPr>
          <p:spPr>
            <a:xfrm>
              <a:off x="8070478" y="5455984"/>
              <a:ext cx="1759870" cy="672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29.51dB, 0.7680</a:t>
              </a:r>
            </a:p>
            <a:p>
              <a:pPr algn="ctr"/>
              <a:r>
                <a:rPr lang="en-US" sz="1400" dirty="0"/>
                <a:t>After Booster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8EF12D0-3440-B842-A0BA-7E99519ABEDF}"/>
              </a:ext>
            </a:extLst>
          </p:cNvPr>
          <p:cNvGrpSpPr>
            <a:grpSpLocks noChangeAspect="1"/>
          </p:cNvGrpSpPr>
          <p:nvPr/>
        </p:nvGrpSpPr>
        <p:grpSpPr>
          <a:xfrm>
            <a:off x="2522256" y="4353493"/>
            <a:ext cx="1415182" cy="1947137"/>
            <a:chOff x="3654075" y="3627184"/>
            <a:chExt cx="1828800" cy="2516233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D0F787D3-DB15-BE42-92B8-8A09C731F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4075" y="3627184"/>
              <a:ext cx="1828800" cy="1828800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B840C04-F37F-B04C-B58B-FFB618991586}"/>
                </a:ext>
              </a:extLst>
            </p:cNvPr>
            <p:cNvSpPr txBox="1"/>
            <p:nvPr/>
          </p:nvSpPr>
          <p:spPr>
            <a:xfrm>
              <a:off x="3667848" y="5467274"/>
              <a:ext cx="1793543" cy="676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24.75dB, 0.6334</a:t>
              </a:r>
            </a:p>
            <a:p>
              <a:pPr algn="ctr"/>
              <a:r>
                <a:rPr lang="en-US" sz="1400" dirty="0"/>
                <a:t>After Booster</a:t>
              </a: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F77FA8D9-2CD5-4C4E-B6E8-60B15A301959}"/>
              </a:ext>
            </a:extLst>
          </p:cNvPr>
          <p:cNvSpPr/>
          <p:nvPr/>
        </p:nvSpPr>
        <p:spPr>
          <a:xfrm>
            <a:off x="504189" y="1216097"/>
            <a:ext cx="82078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Improve the combined estimates by enhancing the contrast and recover lost details. </a:t>
            </a:r>
          </a:p>
        </p:txBody>
      </p:sp>
    </p:spTree>
    <p:extLst>
      <p:ext uri="{BB962C8B-B14F-4D97-AF65-F5344CB8AC3E}">
        <p14:creationId xmlns:p14="http://schemas.microsoft.com/office/powerpoint/2010/main" val="140970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Our Booster Network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F20A3C5-9875-9F48-940F-5495AB624182}"/>
              </a:ext>
            </a:extLst>
          </p:cNvPr>
          <p:cNvGrpSpPr/>
          <p:nvPr/>
        </p:nvGrpSpPr>
        <p:grpSpPr>
          <a:xfrm>
            <a:off x="1406099" y="3591489"/>
            <a:ext cx="6149131" cy="714047"/>
            <a:chOff x="1625854" y="5311852"/>
            <a:chExt cx="7109041" cy="11811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06C6769-8CB1-E749-BD17-EB16B5ED983A}"/>
                    </a:ext>
                  </a:extLst>
                </p:cNvPr>
                <p:cNvSpPr/>
                <p:nvPr/>
              </p:nvSpPr>
              <p:spPr>
                <a:xfrm>
                  <a:off x="2540000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F06C6769-8CB1-E749-BD17-EB16B5ED98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000" y="5589301"/>
                  <a:ext cx="1004711" cy="7670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494EE7F-D1E2-4346-A8B7-5D45FFBC6CD3}"/>
                    </a:ext>
                  </a:extLst>
                </p:cNvPr>
                <p:cNvSpPr/>
                <p:nvPr/>
              </p:nvSpPr>
              <p:spPr>
                <a:xfrm>
                  <a:off x="1625854" y="5444932"/>
                  <a:ext cx="560089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494EE7F-D1E2-4346-A8B7-5D45FFBC6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854" y="5444932"/>
                  <a:ext cx="560089" cy="355224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67F8082-7C34-6747-8ED6-9F0FABE36855}"/>
                    </a:ext>
                  </a:extLst>
                </p:cNvPr>
                <p:cNvSpPr/>
                <p:nvPr/>
              </p:nvSpPr>
              <p:spPr>
                <a:xfrm>
                  <a:off x="1739859" y="5953221"/>
                  <a:ext cx="3500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67F8082-7C34-6747-8ED6-9F0FABE36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859" y="5953221"/>
                  <a:ext cx="35009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B012EB6F-86C1-8645-AEDD-06A78DB13EB6}"/>
                </a:ext>
              </a:extLst>
            </p:cNvPr>
            <p:cNvCxnSpPr>
              <a:cxnSpLocks/>
            </p:cNvCxnSpPr>
            <p:nvPr/>
          </p:nvCxnSpPr>
          <p:spPr>
            <a:xfrm>
              <a:off x="2089955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9236DD-23FA-F34D-AB64-DBF8F75F0065}"/>
                </a:ext>
              </a:extLst>
            </p:cNvPr>
            <p:cNvCxnSpPr>
              <a:cxnSpLocks/>
            </p:cNvCxnSpPr>
            <p:nvPr/>
          </p:nvCxnSpPr>
          <p:spPr>
            <a:xfrm>
              <a:off x="2089955" y="613378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1C112A-2CA1-6C49-A973-58957DF7C836}"/>
                    </a:ext>
                  </a:extLst>
                </p:cNvPr>
                <p:cNvSpPr/>
                <p:nvPr/>
              </p:nvSpPr>
              <p:spPr>
                <a:xfrm>
                  <a:off x="3990664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A1C112A-2CA1-6C49-A973-58957DF7C8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64" y="5589301"/>
                  <a:ext cx="1004711" cy="7670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B91B7BD4-A6BB-944C-A7C3-1DE8544D4253}"/>
                </a:ext>
              </a:extLst>
            </p:cNvPr>
            <p:cNvCxnSpPr>
              <a:cxnSpLocks/>
            </p:cNvCxnSpPr>
            <p:nvPr/>
          </p:nvCxnSpPr>
          <p:spPr>
            <a:xfrm>
              <a:off x="3540619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AE45AD-0CEC-0D42-9A14-62817A5C0678}"/>
                    </a:ext>
                  </a:extLst>
                </p:cNvPr>
                <p:cNvSpPr/>
                <p:nvPr/>
              </p:nvSpPr>
              <p:spPr>
                <a:xfrm>
                  <a:off x="6772603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BEAE45AD-0CEC-0D42-9A14-62817A5C0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603" y="5589301"/>
                  <a:ext cx="1004711" cy="7670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3C75D3FD-4DEB-EF4E-89BA-62763896DF32}"/>
                </a:ext>
              </a:extLst>
            </p:cNvPr>
            <p:cNvCxnSpPr>
              <a:cxnSpLocks/>
            </p:cNvCxnSpPr>
            <p:nvPr/>
          </p:nvCxnSpPr>
          <p:spPr>
            <a:xfrm>
              <a:off x="6130645" y="5785088"/>
              <a:ext cx="640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B735BEBE-DB21-E347-9A2E-160CE77B207B}"/>
                    </a:ext>
                  </a:extLst>
                </p:cNvPr>
                <p:cNvSpPr/>
                <p:nvPr/>
              </p:nvSpPr>
              <p:spPr>
                <a:xfrm>
                  <a:off x="3536361" y="5311852"/>
                  <a:ext cx="560089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B735BEBE-DB21-E347-9A2E-160CE77B20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361" y="5311852"/>
                  <a:ext cx="560089" cy="355224"/>
                </a:xfrm>
                <a:prstGeom prst="rect">
                  <a:avLst/>
                </a:prstGeom>
                <a:blipFill>
                  <a:blip r:embed="rId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EC65A14-EBBA-AC48-B72C-380E7D25EBDE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08235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D60ED98-223C-5B49-8543-8ABDFF3CDBA7}"/>
                </a:ext>
              </a:extLst>
            </p:cNvPr>
            <p:cNvCxnSpPr>
              <a:cxnSpLocks/>
            </p:cNvCxnSpPr>
            <p:nvPr/>
          </p:nvCxnSpPr>
          <p:spPr>
            <a:xfrm>
              <a:off x="2307266" y="6492995"/>
              <a:ext cx="4114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4EAA69-DCC8-AB4D-A129-C04FD042443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69219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90AC96D-5411-024C-8600-E8814D5B93A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22905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B126231-DEC1-264D-AB7E-745D83F057EA}"/>
                </a:ext>
              </a:extLst>
            </p:cNvPr>
            <p:cNvCxnSpPr>
              <a:cxnSpLocks/>
            </p:cNvCxnSpPr>
            <p:nvPr/>
          </p:nvCxnSpPr>
          <p:spPr>
            <a:xfrm>
              <a:off x="3769219" y="6133787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F387451D-9D3C-DF40-B0AF-2AE3BF9D13A0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4" y="6133787"/>
              <a:ext cx="365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C5F8E6-C332-7548-BC75-FCB8371B6595}"/>
                    </a:ext>
                  </a:extLst>
                </p:cNvPr>
                <p:cNvSpPr/>
                <p:nvPr/>
              </p:nvSpPr>
              <p:spPr>
                <a:xfrm>
                  <a:off x="6119355" y="5311852"/>
                  <a:ext cx="765018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AC5F8E6-C332-7548-BC75-FCB8371B65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55" y="5311852"/>
                  <a:ext cx="765018" cy="355224"/>
                </a:xfrm>
                <a:prstGeom prst="rect">
                  <a:avLst/>
                </a:prstGeom>
                <a:blipFill>
                  <a:blip r:embed="rId10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79A561F-3DD1-9145-9157-572B4B81173A}"/>
                </a:ext>
              </a:extLst>
            </p:cNvPr>
            <p:cNvCxnSpPr>
              <a:cxnSpLocks/>
            </p:cNvCxnSpPr>
            <p:nvPr/>
          </p:nvCxnSpPr>
          <p:spPr>
            <a:xfrm>
              <a:off x="7773105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5466934-B8F4-214C-83C8-52F8AC5ED261}"/>
                    </a:ext>
                  </a:extLst>
                </p:cNvPr>
                <p:cNvSpPr/>
                <p:nvPr/>
              </p:nvSpPr>
              <p:spPr>
                <a:xfrm>
                  <a:off x="8165444" y="5476366"/>
                  <a:ext cx="569451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5466934-B8F4-214C-83C8-52F8AC5ED2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444" y="5476366"/>
                  <a:ext cx="569451" cy="355224"/>
                </a:xfrm>
                <a:prstGeom prst="rect">
                  <a:avLst/>
                </a:prstGeom>
                <a:blipFill>
                  <a:blip r:embed="rId11"/>
                  <a:stretch>
                    <a:fillRect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1307EC5-67E9-C44E-B793-843441333282}"/>
                </a:ext>
              </a:extLst>
            </p:cNvPr>
            <p:cNvSpPr txBox="1"/>
            <p:nvPr/>
          </p:nvSpPr>
          <p:spPr>
            <a:xfrm>
              <a:off x="5396589" y="5492853"/>
              <a:ext cx="500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C2803A9-4717-B44D-99E2-D83BE1149B72}"/>
              </a:ext>
            </a:extLst>
          </p:cNvPr>
          <p:cNvGrpSpPr/>
          <p:nvPr/>
        </p:nvGrpSpPr>
        <p:grpSpPr>
          <a:xfrm>
            <a:off x="1984500" y="4845011"/>
            <a:ext cx="4983252" cy="1693902"/>
            <a:chOff x="2616803" y="3735820"/>
            <a:chExt cx="5427824" cy="19289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DE6130-6B01-164A-9A2E-D1EC1AB2D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7460" y="4059243"/>
              <a:ext cx="4336868" cy="143090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9AEDE2-D1B4-2749-888A-67358A94F355}"/>
                </a:ext>
              </a:extLst>
            </p:cNvPr>
            <p:cNvSpPr txBox="1"/>
            <p:nvPr/>
          </p:nvSpPr>
          <p:spPr>
            <a:xfrm>
              <a:off x="4618475" y="3811204"/>
              <a:ext cx="1474838" cy="315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Skip connections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5F4CD31-6772-AF43-87E1-2D969BA7CE2F}"/>
                </a:ext>
              </a:extLst>
            </p:cNvPr>
            <p:cNvSpPr/>
            <p:nvPr/>
          </p:nvSpPr>
          <p:spPr>
            <a:xfrm>
              <a:off x="2616803" y="3735820"/>
              <a:ext cx="5427824" cy="1928960"/>
            </a:xfrm>
            <a:prstGeom prst="rect">
              <a:avLst/>
            </a:prstGeom>
            <a:noFill/>
            <a:ln w="254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38CADE2-191B-D14F-AF93-80E4E8D45150}"/>
              </a:ext>
            </a:extLst>
          </p:cNvPr>
          <p:cNvGrpSpPr/>
          <p:nvPr/>
        </p:nvGrpSpPr>
        <p:grpSpPr>
          <a:xfrm>
            <a:off x="1588979" y="1779059"/>
            <a:ext cx="6149131" cy="725477"/>
            <a:chOff x="1625854" y="5292945"/>
            <a:chExt cx="7109041" cy="1200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AC6613C-238F-D643-9486-B106ED20D8B0}"/>
                    </a:ext>
                  </a:extLst>
                </p:cNvPr>
                <p:cNvSpPr/>
                <p:nvPr/>
              </p:nvSpPr>
              <p:spPr>
                <a:xfrm>
                  <a:off x="2540000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AC6613C-238F-D643-9486-B106ED20D8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0000" y="5589301"/>
                  <a:ext cx="1004711" cy="7670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78AAB6-9803-5B47-8B98-6584B57E57BE}"/>
                    </a:ext>
                  </a:extLst>
                </p:cNvPr>
                <p:cNvSpPr/>
                <p:nvPr/>
              </p:nvSpPr>
              <p:spPr>
                <a:xfrm>
                  <a:off x="1625854" y="5444932"/>
                  <a:ext cx="560089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078AAB6-9803-5B47-8B98-6584B57E57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5854" y="5444932"/>
                  <a:ext cx="560089" cy="355224"/>
                </a:xfrm>
                <a:prstGeom prst="rect">
                  <a:avLst/>
                </a:prstGeom>
                <a:blipFill>
                  <a:blip r:embed="rId14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F523875-A9D9-8A4D-A1A9-DAE92A002602}"/>
                    </a:ext>
                  </a:extLst>
                </p:cNvPr>
                <p:cNvSpPr/>
                <p:nvPr/>
              </p:nvSpPr>
              <p:spPr>
                <a:xfrm>
                  <a:off x="1739859" y="5953221"/>
                  <a:ext cx="3500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dirty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367F8082-7C34-6747-8ED6-9F0FABE368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9859" y="5953221"/>
                  <a:ext cx="350096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3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2B503BD-36C9-3A4E-AB7B-DB4B3FEB2972}"/>
                </a:ext>
              </a:extLst>
            </p:cNvPr>
            <p:cNvCxnSpPr>
              <a:cxnSpLocks/>
            </p:cNvCxnSpPr>
            <p:nvPr/>
          </p:nvCxnSpPr>
          <p:spPr>
            <a:xfrm>
              <a:off x="2089955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D01AE2F-58C8-2E4D-BD99-A054FF09FD57}"/>
                </a:ext>
              </a:extLst>
            </p:cNvPr>
            <p:cNvCxnSpPr>
              <a:cxnSpLocks/>
            </p:cNvCxnSpPr>
            <p:nvPr/>
          </p:nvCxnSpPr>
          <p:spPr>
            <a:xfrm>
              <a:off x="2089955" y="6133787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28653F4-7458-AD41-A890-F716174CB826}"/>
                    </a:ext>
                  </a:extLst>
                </p:cNvPr>
                <p:cNvSpPr/>
                <p:nvPr/>
              </p:nvSpPr>
              <p:spPr>
                <a:xfrm>
                  <a:off x="3990664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28653F4-7458-AD41-A890-F716174CB8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664" y="5589301"/>
                  <a:ext cx="1004711" cy="76704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7B91A188-8F25-D542-AD95-6CB4AEA4C47E}"/>
                </a:ext>
              </a:extLst>
            </p:cNvPr>
            <p:cNvCxnSpPr>
              <a:cxnSpLocks/>
            </p:cNvCxnSpPr>
            <p:nvPr/>
          </p:nvCxnSpPr>
          <p:spPr>
            <a:xfrm>
              <a:off x="3540619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C5E514A-34AB-9C47-AF84-A04EC512D4C5}"/>
                    </a:ext>
                  </a:extLst>
                </p:cNvPr>
                <p:cNvSpPr/>
                <p:nvPr/>
              </p:nvSpPr>
              <p:spPr>
                <a:xfrm>
                  <a:off x="6772603" y="5589301"/>
                  <a:ext cx="1004711" cy="767049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C5E514A-34AB-9C47-AF84-A04EC512D4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603" y="5589301"/>
                  <a:ext cx="1004711" cy="76704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A260DD23-9921-274A-9960-5E088998DBB4}"/>
                </a:ext>
              </a:extLst>
            </p:cNvPr>
            <p:cNvCxnSpPr>
              <a:cxnSpLocks/>
            </p:cNvCxnSpPr>
            <p:nvPr/>
          </p:nvCxnSpPr>
          <p:spPr>
            <a:xfrm>
              <a:off x="6130645" y="5785088"/>
              <a:ext cx="6400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E6BCFBD-FC81-914C-B11D-FC22FDC2D0B4}"/>
                    </a:ext>
                  </a:extLst>
                </p:cNvPr>
                <p:cNvSpPr/>
                <p:nvPr/>
              </p:nvSpPr>
              <p:spPr>
                <a:xfrm>
                  <a:off x="3536361" y="5292945"/>
                  <a:ext cx="560089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5E6BCFBD-FC81-914C-B11D-FC22FDC2D0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6361" y="5292945"/>
                  <a:ext cx="560089" cy="355224"/>
                </a:xfrm>
                <a:prstGeom prst="rect">
                  <a:avLst/>
                </a:prstGeom>
                <a:blipFill>
                  <a:blip r:embed="rId17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23C0BDF-AB91-0C48-948D-F14BF6B686A0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308235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737F0A1-ABB5-E44E-A8D4-77B7CFD5494E}"/>
                </a:ext>
              </a:extLst>
            </p:cNvPr>
            <p:cNvCxnSpPr>
              <a:cxnSpLocks/>
            </p:cNvCxnSpPr>
            <p:nvPr/>
          </p:nvCxnSpPr>
          <p:spPr>
            <a:xfrm>
              <a:off x="2307266" y="6492995"/>
              <a:ext cx="41148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DF43F82-B5D6-A248-BE19-B8E6C827909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769219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2B2665-8961-814E-80BA-A8D0C6F2420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6422905" y="6127235"/>
              <a:ext cx="0" cy="365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768AFC5-69D8-034E-845C-15206E6538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9219" y="6133787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68B895-09A5-664B-A268-A7824B1EFB8A}"/>
                </a:ext>
              </a:extLst>
            </p:cNvPr>
            <p:cNvCxnSpPr>
              <a:cxnSpLocks/>
            </p:cNvCxnSpPr>
            <p:nvPr/>
          </p:nvCxnSpPr>
          <p:spPr>
            <a:xfrm>
              <a:off x="6422904" y="6133787"/>
              <a:ext cx="365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ED4274A-CE0E-CD47-A527-99DEC957C37B}"/>
                    </a:ext>
                  </a:extLst>
                </p:cNvPr>
                <p:cNvSpPr/>
                <p:nvPr/>
              </p:nvSpPr>
              <p:spPr>
                <a:xfrm>
                  <a:off x="6119355" y="5292945"/>
                  <a:ext cx="765018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ED4274A-CE0E-CD47-A527-99DEC957C3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355" y="5292945"/>
                  <a:ext cx="765018" cy="355224"/>
                </a:xfrm>
                <a:prstGeom prst="rect">
                  <a:avLst/>
                </a:prstGeom>
                <a:blipFill>
                  <a:blip r:embed="rId18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32F01C36-3ED5-CC48-AB97-B51B7A11D1C2}"/>
                </a:ext>
              </a:extLst>
            </p:cNvPr>
            <p:cNvCxnSpPr>
              <a:cxnSpLocks/>
            </p:cNvCxnSpPr>
            <p:nvPr/>
          </p:nvCxnSpPr>
          <p:spPr>
            <a:xfrm>
              <a:off x="7773105" y="5785088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291DC94-029D-664B-BD8B-69C2E167861E}"/>
                    </a:ext>
                  </a:extLst>
                </p:cNvPr>
                <p:cNvSpPr/>
                <p:nvPr/>
              </p:nvSpPr>
              <p:spPr>
                <a:xfrm>
                  <a:off x="8165444" y="5476366"/>
                  <a:ext cx="569451" cy="3552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>
                                    <a:latin typeface="Cambria Math" panose="02040503050406030204" pitchFamily="18" charset="0"/>
                                    <a:sym typeface="Wingdings"/>
                                  </a:rPr>
                                  <m:t>𝑧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16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291DC94-029D-664B-BD8B-69C2E16786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5444" y="5476366"/>
                  <a:ext cx="569451" cy="355224"/>
                </a:xfrm>
                <a:prstGeom prst="rect">
                  <a:avLst/>
                </a:prstGeom>
                <a:blipFill>
                  <a:blip r:embed="rId19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B00BD81-2997-3D43-AFDB-88AFFA490CB2}"/>
                </a:ext>
              </a:extLst>
            </p:cNvPr>
            <p:cNvSpPr txBox="1"/>
            <p:nvPr/>
          </p:nvSpPr>
          <p:spPr>
            <a:xfrm>
              <a:off x="5396589" y="5492853"/>
              <a:ext cx="5007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… </a:t>
              </a: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F346C2-4AE1-2D4D-8488-7085342798A9}"/>
              </a:ext>
            </a:extLst>
          </p:cNvPr>
          <p:cNvCxnSpPr>
            <a:cxnSpLocks/>
          </p:cNvCxnSpPr>
          <p:nvPr/>
        </p:nvCxnSpPr>
        <p:spPr>
          <a:xfrm flipH="1">
            <a:off x="1984501" y="4222929"/>
            <a:ext cx="1467096" cy="62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8E2E3A-A51D-274B-8D08-FFD324509FF3}"/>
              </a:ext>
            </a:extLst>
          </p:cNvPr>
          <p:cNvCxnSpPr>
            <a:cxnSpLocks/>
          </p:cNvCxnSpPr>
          <p:nvPr/>
        </p:nvCxnSpPr>
        <p:spPr>
          <a:xfrm>
            <a:off x="4320645" y="4222929"/>
            <a:ext cx="2647107" cy="62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B7C255F-D605-6440-AD79-A36F6C993849}"/>
              </a:ext>
            </a:extLst>
          </p:cNvPr>
          <p:cNvSpPr/>
          <p:nvPr/>
        </p:nvSpPr>
        <p:spPr>
          <a:xfrm>
            <a:off x="527944" y="1168793"/>
            <a:ext cx="2483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The existing boosters</a:t>
            </a:r>
            <a:r>
              <a:rPr lang="en-US" dirty="0"/>
              <a:t>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B209172-3260-0D4C-8A82-169682C73329}"/>
              </a:ext>
            </a:extLst>
          </p:cNvPr>
          <p:cNvSpPr/>
          <p:nvPr/>
        </p:nvSpPr>
        <p:spPr>
          <a:xfrm>
            <a:off x="527944" y="2948645"/>
            <a:ext cx="1521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Our booster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88EBB7-7400-1C43-985F-052DF2692F0B}"/>
              </a:ext>
            </a:extLst>
          </p:cNvPr>
          <p:cNvSpPr/>
          <p:nvPr/>
        </p:nvSpPr>
        <p:spPr>
          <a:xfrm>
            <a:off x="1406099" y="1572369"/>
            <a:ext cx="6526321" cy="120716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6D0CDB8-AA21-9647-B021-9066745C2E66}"/>
              </a:ext>
            </a:extLst>
          </p:cNvPr>
          <p:cNvSpPr/>
          <p:nvPr/>
        </p:nvSpPr>
        <p:spPr>
          <a:xfrm>
            <a:off x="1406099" y="3354096"/>
            <a:ext cx="6526321" cy="3286733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62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AEE60-B505-4EC8-B58E-2691909EA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21387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Experiment1 (Noise Mismatch)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99A23AF-E9AA-D143-BE05-93C477052B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1" y="1365135"/>
            <a:ext cx="2739403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FB36805-C389-0D45-825B-E0C2172C5C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269" y="1357524"/>
            <a:ext cx="2739405" cy="18288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625E642-7C60-E346-882E-46A8AAEE3F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95" y="1357524"/>
            <a:ext cx="2739405" cy="1828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43A8CAC-F633-F34B-AEAB-B2EC43125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32" y="4109652"/>
            <a:ext cx="2739405" cy="18288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BC004DC-8931-B94C-8091-2D66581958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92" y="4109652"/>
            <a:ext cx="2739405" cy="18288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D073F66-B142-CC46-A09F-6D092F381BE5}"/>
              </a:ext>
            </a:extLst>
          </p:cNvPr>
          <p:cNvSpPr/>
          <p:nvPr/>
        </p:nvSpPr>
        <p:spPr>
          <a:xfrm>
            <a:off x="946424" y="3309433"/>
            <a:ext cx="1303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 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D600B4-FCFA-A447-A791-403F91212082}"/>
                  </a:ext>
                </a:extLst>
              </p:cNvPr>
              <p:cNvSpPr/>
              <p:nvPr/>
            </p:nvSpPr>
            <p:spPr>
              <a:xfrm>
                <a:off x="3716637" y="3155545"/>
                <a:ext cx="171072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DnCNN,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l-GR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  <m:r>
                      <a:rPr kumimoji="0" lang="en-US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=30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4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56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0.6853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D600B4-FCFA-A447-A791-403F912120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637" y="3155545"/>
                <a:ext cx="1710725" cy="646331"/>
              </a:xfrm>
              <a:prstGeom prst="rect">
                <a:avLst/>
              </a:prstGeom>
              <a:blipFill>
                <a:blip r:embed="rId8"/>
                <a:stretch>
                  <a:fillRect l="-1786" t="-5660" r="-250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CE8886-ABD5-674F-BFB4-E39AA27E5B35}"/>
                  </a:ext>
                </a:extLst>
              </p:cNvPr>
              <p:cNvSpPr/>
              <p:nvPr/>
            </p:nvSpPr>
            <p:spPr>
              <a:xfrm>
                <a:off x="6824065" y="3186324"/>
                <a:ext cx="154241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DnCNN,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l-GR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</m:acc>
                    <m:r>
                      <a:rPr kumimoji="0" lang="en-US" sz="16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=40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4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6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1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0.6449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1CE8886-ABD5-674F-BFB4-E39AA27E5B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65" y="3186324"/>
                <a:ext cx="1542410" cy="584775"/>
              </a:xfrm>
              <a:prstGeom prst="rect">
                <a:avLst/>
              </a:prstGeom>
              <a:blipFill>
                <a:blip r:embed="rId9"/>
                <a:stretch>
                  <a:fillRect l="-791" t="-3125" r="-197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20A1C20-1601-E640-95F1-38BC65D69978}"/>
              </a:ext>
            </a:extLst>
          </p:cNvPr>
          <p:cNvSpPr/>
          <p:nvPr/>
        </p:nvSpPr>
        <p:spPr>
          <a:xfrm>
            <a:off x="2204739" y="5960269"/>
            <a:ext cx="15395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DnCNN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Before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25.14dB, 0.6963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31C594-089F-9E41-9640-D64F089275C7}"/>
              </a:ext>
            </a:extLst>
          </p:cNvPr>
          <p:cNvSpPr/>
          <p:nvPr/>
        </p:nvSpPr>
        <p:spPr>
          <a:xfrm>
            <a:off x="5433989" y="5938452"/>
            <a:ext cx="15543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DnCNN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After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25.41dB, 0.7081</a:t>
            </a:r>
          </a:p>
        </p:txBody>
      </p:sp>
    </p:spTree>
    <p:extLst>
      <p:ext uri="{BB962C8B-B14F-4D97-AF65-F5344CB8AC3E}">
        <p14:creationId xmlns:p14="http://schemas.microsoft.com/office/powerpoint/2010/main" val="29031326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AEE60-B505-4EC8-B58E-2691909EA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887774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Experiment2 (Class Mismatch)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FD660A-850F-E047-B937-2ECCEF8B40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84" y="3835489"/>
            <a:ext cx="1828800" cy="2913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83538E-50E3-D641-9C08-4C7EE18245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1" y="908837"/>
            <a:ext cx="1828800" cy="2913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B38EA3-B453-A341-8F93-FA022C2A5C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34" y="916948"/>
            <a:ext cx="1828800" cy="2913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E7065-6414-EF4D-BF86-411AB2C328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43" y="929736"/>
            <a:ext cx="1828800" cy="2913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C19E78-1038-6346-8306-94D56979D0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550" y="923342"/>
            <a:ext cx="1828800" cy="2913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E3B9F3-18F5-1B4B-9891-720B859242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590" y="3836407"/>
            <a:ext cx="1828800" cy="29130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725DA9-E14F-F348-AD73-9587B033CF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0" y="3830013"/>
            <a:ext cx="1828800" cy="29130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6CD465A-F775-F449-8BC6-8CA97DEBD74C}"/>
              </a:ext>
            </a:extLst>
          </p:cNvPr>
          <p:cNvSpPr/>
          <p:nvPr/>
        </p:nvSpPr>
        <p:spPr>
          <a:xfrm>
            <a:off x="526633" y="1002330"/>
            <a:ext cx="102060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 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370CAA4-F66F-BA46-9313-17B501FCDAA4}"/>
                  </a:ext>
                </a:extLst>
              </p:cNvPr>
              <p:cNvSpPr/>
              <p:nvPr/>
            </p:nvSpPr>
            <p:spPr>
              <a:xfrm>
                <a:off x="2640848" y="956303"/>
                <a:ext cx="1264257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Building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9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53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0.9094</a:t>
                </a:r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370CAA4-F66F-BA46-9313-17B501FCD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848" y="956303"/>
                <a:ext cx="1264257" cy="461665"/>
              </a:xfrm>
              <a:prstGeom prst="rect">
                <a:avLst/>
              </a:prstGeom>
              <a:blipFill>
                <a:blip r:embed="rId10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A43AEFE-5344-5D43-B07D-30C22FC6A0AA}"/>
                  </a:ext>
                </a:extLst>
              </p:cNvPr>
              <p:cNvSpPr/>
              <p:nvPr/>
            </p:nvSpPr>
            <p:spPr>
              <a:xfrm>
                <a:off x="4737617" y="962240"/>
                <a:ext cx="1204177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Face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8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62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0.8926</a:t>
                </a: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7A43AEFE-5344-5D43-B07D-30C22FC6A0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617" y="962240"/>
                <a:ext cx="1204177" cy="461665"/>
              </a:xfrm>
              <a:prstGeom prst="rect">
                <a:avLst/>
              </a:prstGeom>
              <a:blipFill>
                <a:blip r:embed="rId11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34CE4F1-BC92-3046-8801-A36B3A0F1A57}"/>
                  </a:ext>
                </a:extLst>
              </p:cNvPr>
              <p:cNvSpPr/>
              <p:nvPr/>
            </p:nvSpPr>
            <p:spPr>
              <a:xfrm>
                <a:off x="6779141" y="979508"/>
                <a:ext cx="1204177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Flower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8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89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0.8964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34CE4F1-BC92-3046-8801-A36B3A0F1A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9141" y="979508"/>
                <a:ext cx="1204177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EF4A14-5798-3649-8CD5-F6467157A678}"/>
                  </a:ext>
                </a:extLst>
              </p:cNvPr>
              <p:cNvSpPr/>
              <p:nvPr/>
            </p:nvSpPr>
            <p:spPr>
              <a:xfrm>
                <a:off x="3675437" y="3876720"/>
                <a:ext cx="1204177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Before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9.52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0.9089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5FEF4A14-5798-3649-8CD5-F6467157A6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437" y="3876720"/>
                <a:ext cx="1204177" cy="461665"/>
              </a:xfrm>
              <a:prstGeom prst="rect">
                <a:avLst/>
              </a:prstGeom>
              <a:blipFill>
                <a:blip r:embed="rId13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9766F2-F6E9-EC48-A6DA-C68B99EF3DE3}"/>
                  </a:ext>
                </a:extLst>
              </p:cNvPr>
              <p:cNvSpPr/>
              <p:nvPr/>
            </p:nvSpPr>
            <p:spPr>
              <a:xfrm>
                <a:off x="5841542" y="3868911"/>
                <a:ext cx="1217001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After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9.69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0.9203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19766F2-F6E9-EC48-A6DA-C68B99EF3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542" y="3868911"/>
                <a:ext cx="1217001" cy="461665"/>
              </a:xfrm>
              <a:prstGeom prst="rect">
                <a:avLst/>
              </a:prstGeom>
              <a:blipFill>
                <a:blip r:embed="rId14"/>
                <a:stretch>
                  <a:fillRect t="-1333" r="-500" b="-1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8E47DE8-8A2E-5E44-A0EC-1B3803257FB4}"/>
                  </a:ext>
                </a:extLst>
              </p:cNvPr>
              <p:cNvSpPr/>
              <p:nvPr/>
            </p:nvSpPr>
            <p:spPr>
              <a:xfrm>
                <a:off x="1293745" y="3843600"/>
                <a:ext cx="1239442" cy="46166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Input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.</m:t>
                      </m:r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56</m:t>
                      </m:r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dB</m:t>
                      </m:r>
                      <m:r>
                        <m:rPr>
                          <m:nor/>
                        </m:rP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m:t>, 0.5884</m:t>
                      </m:r>
                    </m:oMath>
                  </m:oMathPara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D8E47DE8-8A2E-5E44-A0EC-1B3803257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745" y="3843600"/>
                <a:ext cx="1239442" cy="461665"/>
              </a:xfrm>
              <a:prstGeom prst="rect">
                <a:avLst/>
              </a:prstGeom>
              <a:blipFill>
                <a:blip r:embed="rId15"/>
                <a:stretch>
                  <a:fillRect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09170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AEE60-B505-4EC8-B58E-2691909EA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420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Experiment3 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Characteristic Mismatch)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4C379-6D0E-DD4F-8836-7EE0E948A13E}"/>
              </a:ext>
            </a:extLst>
          </p:cNvPr>
          <p:cNvSpPr/>
          <p:nvPr/>
        </p:nvSpPr>
        <p:spPr>
          <a:xfrm>
            <a:off x="640080" y="1248801"/>
            <a:ext cx="7955280" cy="815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Different Denoiser Types: BM3D,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DnCNN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FFDNet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/>
              </a:rPr>
              <a:t>REDNet</a:t>
            </a: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.AppleSystemUIFont"/>
              <a:buChar char="-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C19C9-5429-C04B-A99F-384FAE81C9EB}"/>
              </a:ext>
            </a:extLst>
          </p:cNvPr>
          <p:cNvSpPr/>
          <p:nvPr/>
        </p:nvSpPr>
        <p:spPr>
          <a:xfrm>
            <a:off x="766888" y="5710020"/>
            <a:ext cx="7610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ConsensusNet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used to integrate BM3D,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DnCNN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REDNet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FFDNet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testing image is Bear (size 321×481) from BSD500.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987533-F08C-B24F-8B48-A7C95919CB96}"/>
              </a:ext>
            </a:extLst>
          </p:cNvPr>
          <p:cNvSpPr/>
          <p:nvPr/>
        </p:nvSpPr>
        <p:spPr>
          <a:xfrm>
            <a:off x="1102550" y="3212642"/>
            <a:ext cx="10206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Ground 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91DD3D-F695-A74A-B919-6F489864D6C2}"/>
                  </a:ext>
                </a:extLst>
              </p:cNvPr>
              <p:cNvSpPr/>
              <p:nvPr/>
            </p:nvSpPr>
            <p:spPr>
              <a:xfrm>
                <a:off x="2923271" y="3212642"/>
                <a:ext cx="1204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Input,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=50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15.03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0.2013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91DD3D-F695-A74A-B919-6F489864D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271" y="3212642"/>
                <a:ext cx="1204177" cy="461665"/>
              </a:xfrm>
              <a:prstGeom prst="rect">
                <a:avLst/>
              </a:prstGeom>
              <a:blipFill>
                <a:blip r:embed="rId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F926B7-D464-8747-9BB6-DD85EB4EDA18}"/>
                  </a:ext>
                </a:extLst>
              </p:cNvPr>
              <p:cNvSpPr/>
              <p:nvPr/>
            </p:nvSpPr>
            <p:spPr>
              <a:xfrm>
                <a:off x="4914515" y="3212642"/>
                <a:ext cx="1204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BM3D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4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77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0.6883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6F926B7-D464-8747-9BB6-DD85EB4ED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515" y="3212642"/>
                <a:ext cx="1204177" cy="461665"/>
              </a:xfrm>
              <a:prstGeom prst="rect">
                <a:avLst/>
              </a:prstGeom>
              <a:blipFill>
                <a:blip r:embed="rId4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51E4438-9C43-004B-ADB8-B917CEF3833D}"/>
              </a:ext>
            </a:extLst>
          </p:cNvPr>
          <p:cNvSpPr/>
          <p:nvPr/>
        </p:nvSpPr>
        <p:spPr>
          <a:xfrm>
            <a:off x="6879694" y="3212642"/>
            <a:ext cx="12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DnCNN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24.35dB, 0.6838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29CD57-968A-334B-B1B3-9A8DDA7FFCE0}"/>
                  </a:ext>
                </a:extLst>
              </p:cNvPr>
              <p:cNvSpPr/>
              <p:nvPr/>
            </p:nvSpPr>
            <p:spPr>
              <a:xfrm>
                <a:off x="1004351" y="5063689"/>
                <a:ext cx="1217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FFDNet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4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.39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0.6865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C29CD57-968A-334B-B1B3-9A8DDA7F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51" y="5063689"/>
                <a:ext cx="1217001" cy="461665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43BAA9-CD6E-5842-A0A1-D351A6ACDF4D}"/>
                  </a:ext>
                </a:extLst>
              </p:cNvPr>
              <p:cNvSpPr/>
              <p:nvPr/>
            </p:nvSpPr>
            <p:spPr>
              <a:xfrm>
                <a:off x="2917037" y="5063689"/>
                <a:ext cx="120417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REDNet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4.31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0.6838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43BAA9-CD6E-5842-A0A1-D351A6ACDF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037" y="5063689"/>
                <a:ext cx="1204177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D99ACD-46C5-564F-9438-8F93677BFCE1}"/>
                  </a:ext>
                </a:extLst>
              </p:cNvPr>
              <p:cNvSpPr/>
              <p:nvPr/>
            </p:nvSpPr>
            <p:spPr>
              <a:xfrm>
                <a:off x="4898237" y="5063689"/>
                <a:ext cx="12041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Before Booster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4.79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0.6915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AD99ACD-46C5-564F-9438-8F93677BF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8237" y="5063689"/>
                <a:ext cx="120417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7B14C3-1701-7740-BCE7-23DECEF5B01A}"/>
                  </a:ext>
                </a:extLst>
              </p:cNvPr>
              <p:cNvSpPr/>
              <p:nvPr/>
            </p:nvSpPr>
            <p:spPr>
              <a:xfrm>
                <a:off x="6873024" y="5063689"/>
                <a:ext cx="121700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After Booster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25.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76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dB</m:t>
                    </m:r>
                    <m:r>
                      <m:rPr>
                        <m:nor/>
                      </m:rP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0.7113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27B14C3-1701-7740-BCE7-23DECEF5B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024" y="5063689"/>
                <a:ext cx="1217001" cy="461665"/>
              </a:xfrm>
              <a:prstGeom prst="rect">
                <a:avLst/>
              </a:prstGeom>
              <a:blipFill>
                <a:blip r:embed="rId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D212CC6-9622-9C4E-9B67-B464A5AE73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0" y="1898652"/>
            <a:ext cx="1828800" cy="13139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6F1EB5-897A-2943-9FD6-3736C1B39B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724" y="1898652"/>
            <a:ext cx="1828800" cy="13139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1D09A5-8CF0-4D41-9074-532C069545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4" y="1889825"/>
            <a:ext cx="1828800" cy="1313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BF8D163-B7D5-974D-AB4A-46EE9E31D61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1886691"/>
            <a:ext cx="1828800" cy="13139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0C2E6A-2A2B-F942-973E-7A201A67E2B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9" y="3775753"/>
            <a:ext cx="1828800" cy="1313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ADBE0F-A588-8349-AA41-B462282EFFB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59" y="3780137"/>
            <a:ext cx="1828800" cy="13139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FC93444-C7DD-7047-8498-F833A3DECA1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24" y="3773564"/>
            <a:ext cx="1828800" cy="13139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FC23D93-0747-8F40-BD8B-6FDF78FE428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3768500"/>
            <a:ext cx="1828800" cy="131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7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9229"/>
            <a:ext cx="9061690" cy="362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AEE60-B505-4EC8-B58E-2691909EA8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Conclusion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6023" y="5186546"/>
            <a:ext cx="6096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Usage: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Combining multiple weak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denoisers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due to model mismatch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Applicable to ANY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denoiser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Extendable to ANY estimator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8349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1" y="2047043"/>
            <a:ext cx="8887626" cy="2415774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+mn-lt"/>
              </a:rPr>
              <a:t>Short-term Future Work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671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EAFDE6-61BE-A540-8A00-C764BB3EA5F7}"/>
              </a:ext>
            </a:extLst>
          </p:cNvPr>
          <p:cNvCxnSpPr/>
          <p:nvPr/>
        </p:nvCxnSpPr>
        <p:spPr>
          <a:xfrm>
            <a:off x="4584032" y="2408600"/>
            <a:ext cx="0" cy="415352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0C3658E-2E1D-804D-A23B-90B9FA55AC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67"/>
          <a:stretch/>
        </p:blipFill>
        <p:spPr>
          <a:xfrm>
            <a:off x="6288762" y="2448540"/>
            <a:ext cx="1348072" cy="782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A8114F9-DC73-4193-A9FC-8D1DFE32EC9A}" type="slidenum">
              <a:rPr lang="en-US" smtClean="0"/>
              <a:t>29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Research Interests</a:t>
            </a:r>
            <a:endParaRPr lang="en-US" sz="48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647901-83C8-A248-8B2D-BE90A90A56EB}"/>
              </a:ext>
            </a:extLst>
          </p:cNvPr>
          <p:cNvGrpSpPr/>
          <p:nvPr/>
        </p:nvGrpSpPr>
        <p:grpSpPr>
          <a:xfrm>
            <a:off x="7202105" y="5807645"/>
            <a:ext cx="1534343" cy="770783"/>
            <a:chOff x="3830411" y="5706219"/>
            <a:chExt cx="1534343" cy="770783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593E7BC-C310-5D48-BCFE-6595ED988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0411" y="5840032"/>
              <a:ext cx="468515" cy="46007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8D2B19C-916A-5B46-91D3-CDDE9A180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829" y="5706219"/>
              <a:ext cx="784925" cy="770783"/>
            </a:xfrm>
            <a:prstGeom prst="rect">
              <a:avLst/>
            </a:prstGeom>
          </p:spPr>
        </p:pic>
        <p:sp>
          <p:nvSpPr>
            <p:cNvPr id="102" name="Down Arrow 101">
              <a:extLst>
                <a:ext uri="{FF2B5EF4-FFF2-40B4-BE49-F238E27FC236}">
                  <a16:creationId xmlns:a16="http://schemas.microsoft.com/office/drawing/2014/main" id="{FEC7D528-27AF-6B45-A603-AC1406C44F0C}"/>
                </a:ext>
              </a:extLst>
            </p:cNvPr>
            <p:cNvSpPr/>
            <p:nvPr/>
          </p:nvSpPr>
          <p:spPr>
            <a:xfrm rot="16200000">
              <a:off x="4402848" y="5934811"/>
              <a:ext cx="91440" cy="274320"/>
            </a:xfrm>
            <a:prstGeom prst="downArrow">
              <a:avLst/>
            </a:prstGeom>
            <a:solidFill>
              <a:srgbClr val="FF0000"/>
            </a:solidFill>
            <a:ln w="34925" cap="flat" cmpd="sng" algn="in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32FF86B-11B1-D749-8B87-FC969C193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528" y="5556404"/>
            <a:ext cx="1539171" cy="108912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7361F0AA-7E24-3A48-A5FF-78C86619A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8755" y="5592168"/>
            <a:ext cx="1504266" cy="1017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9A9D2D-0197-744F-BA94-84F5C334D2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531" y="2327791"/>
            <a:ext cx="2335899" cy="96550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44115AF-F76D-B94B-B9D8-4AC8E4C6CC74}"/>
              </a:ext>
            </a:extLst>
          </p:cNvPr>
          <p:cNvSpPr/>
          <p:nvPr/>
        </p:nvSpPr>
        <p:spPr>
          <a:xfrm>
            <a:off x="3230902" y="1206730"/>
            <a:ext cx="2706259" cy="582665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Machine Learning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256F3F-7FB8-D94E-9524-3CAAE69CE577}"/>
              </a:ext>
            </a:extLst>
          </p:cNvPr>
          <p:cNvSpPr/>
          <p:nvPr/>
        </p:nvSpPr>
        <p:spPr>
          <a:xfrm>
            <a:off x="930512" y="2033834"/>
            <a:ext cx="2934446" cy="1236142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Matrix/Tensor Factorization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752A9FA-DFC2-4647-8B4F-DD441173E4AD}"/>
              </a:ext>
            </a:extLst>
          </p:cNvPr>
          <p:cNvSpPr/>
          <p:nvPr/>
        </p:nvSpPr>
        <p:spPr>
          <a:xfrm>
            <a:off x="5383529" y="2033834"/>
            <a:ext cx="2934446" cy="1236142"/>
          </a:xfrm>
          <a:prstGeom prst="rect">
            <a:avLst/>
          </a:prstGeom>
          <a:solidFill>
            <a:schemeClr val="accent2">
              <a:alpha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Neural Network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DEE40E-8683-0946-B737-0CF1395E4269}"/>
              </a:ext>
            </a:extLst>
          </p:cNvPr>
          <p:cNvCxnSpPr>
            <a:stCxn id="33" idx="2"/>
            <a:endCxn id="34" idx="0"/>
          </p:cNvCxnSpPr>
          <p:nvPr/>
        </p:nvCxnSpPr>
        <p:spPr>
          <a:xfrm flipH="1">
            <a:off x="2397735" y="1789395"/>
            <a:ext cx="2186297" cy="244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167045-C0D0-654D-9F79-465EDBAE8646}"/>
              </a:ext>
            </a:extLst>
          </p:cNvPr>
          <p:cNvCxnSpPr>
            <a:stCxn id="33" idx="2"/>
            <a:endCxn id="35" idx="0"/>
          </p:cNvCxnSpPr>
          <p:nvPr/>
        </p:nvCxnSpPr>
        <p:spPr>
          <a:xfrm>
            <a:off x="4584032" y="1789395"/>
            <a:ext cx="2266720" cy="2444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9D72645-9968-564A-8B8A-3C4B504F07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3691" b="50885"/>
          <a:stretch/>
        </p:blipFill>
        <p:spPr>
          <a:xfrm>
            <a:off x="4858320" y="5732288"/>
            <a:ext cx="2140815" cy="88221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4E309DB-5D6B-E542-96B3-84AD7D1F43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0715" y="3956685"/>
            <a:ext cx="2421333" cy="9539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DDDEE10-5131-9740-975C-834D81A3B726}"/>
              </a:ext>
            </a:extLst>
          </p:cNvPr>
          <p:cNvSpPr txBox="1"/>
          <p:nvPr/>
        </p:nvSpPr>
        <p:spPr>
          <a:xfrm>
            <a:off x="6341537" y="3790918"/>
            <a:ext cx="197643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b="1" dirty="0"/>
              <a:t>Integrating Image </a:t>
            </a:r>
            <a:r>
              <a:rPr lang="en-US" sz="1200" b="1" dirty="0" err="1"/>
              <a:t>Denoisers</a:t>
            </a:r>
            <a:endParaRPr lang="en-US" sz="12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909C70A-F398-E14A-BA8F-1A6A6A4CBC71}"/>
              </a:ext>
            </a:extLst>
          </p:cNvPr>
          <p:cNvSpPr txBox="1"/>
          <p:nvPr/>
        </p:nvSpPr>
        <p:spPr>
          <a:xfrm>
            <a:off x="5008930" y="5272563"/>
            <a:ext cx="182864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Image Reconstruction for </a:t>
            </a:r>
          </a:p>
          <a:p>
            <a:pPr algn="ctr"/>
            <a:r>
              <a:rPr lang="en-US" sz="1200" b="1" dirty="0"/>
              <a:t>Quanta Image Sensor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86886E-DEA9-0741-9511-9390E9C9720C}"/>
              </a:ext>
            </a:extLst>
          </p:cNvPr>
          <p:cNvSpPr txBox="1"/>
          <p:nvPr/>
        </p:nvSpPr>
        <p:spPr>
          <a:xfrm>
            <a:off x="7346435" y="5272563"/>
            <a:ext cx="125233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Real Image </a:t>
            </a:r>
          </a:p>
          <a:p>
            <a:pPr algn="ctr"/>
            <a:r>
              <a:rPr lang="en-US" sz="1200" b="1" dirty="0"/>
              <a:t>Super-resolution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9EBCD0-46CF-6849-8795-0289E26CCC33}"/>
              </a:ext>
            </a:extLst>
          </p:cNvPr>
          <p:cNvSpPr txBox="1"/>
          <p:nvPr/>
        </p:nvSpPr>
        <p:spPr>
          <a:xfrm>
            <a:off x="2641670" y="5300256"/>
            <a:ext cx="1578445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Hand Pose Estimation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7071453-0314-104C-A314-26D1AF376BEF}"/>
              </a:ext>
            </a:extLst>
          </p:cNvPr>
          <p:cNvSpPr txBox="1"/>
          <p:nvPr/>
        </p:nvSpPr>
        <p:spPr>
          <a:xfrm>
            <a:off x="760288" y="5300256"/>
            <a:ext cx="166564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Hyper Spectral Imaging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48C623-7647-C947-AA67-4667CBE16409}"/>
              </a:ext>
            </a:extLst>
          </p:cNvPr>
          <p:cNvSpPr txBox="1"/>
          <p:nvPr/>
        </p:nvSpPr>
        <p:spPr>
          <a:xfrm>
            <a:off x="532319" y="3656624"/>
            <a:ext cx="146719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Distributed</a:t>
            </a:r>
          </a:p>
          <a:p>
            <a:pPr algn="ctr"/>
            <a:r>
              <a:rPr lang="en-US" sz="1200" b="1" dirty="0"/>
              <a:t>Tensor Factorization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7D91B2-04B3-734F-AFB2-95D6DC6B2C61}"/>
              </a:ext>
            </a:extLst>
          </p:cNvPr>
          <p:cNvSpPr txBox="1"/>
          <p:nvPr/>
        </p:nvSpPr>
        <p:spPr>
          <a:xfrm>
            <a:off x="3760181" y="3702373"/>
            <a:ext cx="170418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NN Model Compression</a:t>
            </a:r>
          </a:p>
          <a:p>
            <a:pPr algn="ctr"/>
            <a:r>
              <a:rPr lang="en-US" sz="1200" b="1" dirty="0"/>
              <a:t>via Tensor Factorization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884010-36B7-F140-B533-B5C27D463133}"/>
              </a:ext>
            </a:extLst>
          </p:cNvPr>
          <p:cNvSpPr txBox="1"/>
          <p:nvPr/>
        </p:nvSpPr>
        <p:spPr>
          <a:xfrm>
            <a:off x="2145128" y="3570354"/>
            <a:ext cx="1469441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/>
              <a:t>Asynchronous </a:t>
            </a:r>
          </a:p>
          <a:p>
            <a:pPr algn="ctr"/>
            <a:r>
              <a:rPr lang="en-US" sz="1200" b="1" dirty="0"/>
              <a:t>Distributed</a:t>
            </a:r>
          </a:p>
          <a:p>
            <a:pPr algn="ctr"/>
            <a:r>
              <a:rPr lang="en-US" sz="1200" b="1" dirty="0"/>
              <a:t>Matrix Factorization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AAEC9E2-603C-5D4E-925A-76B2C230F6AB}"/>
              </a:ext>
            </a:extLst>
          </p:cNvPr>
          <p:cNvGrpSpPr/>
          <p:nvPr/>
        </p:nvGrpSpPr>
        <p:grpSpPr>
          <a:xfrm>
            <a:off x="2129893" y="4243258"/>
            <a:ext cx="1469060" cy="700013"/>
            <a:chOff x="-181112" y="467891"/>
            <a:chExt cx="5954541" cy="2578828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CB1CBF-7BCF-794A-929F-58846B4512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62838"/>
            <a:stretch/>
          </p:blipFill>
          <p:spPr>
            <a:xfrm>
              <a:off x="-181112" y="488300"/>
              <a:ext cx="3388253" cy="2558419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64ADD63-CE5D-6A48-BFF0-20FD6EECB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71656"/>
            <a:stretch/>
          </p:blipFill>
          <p:spPr>
            <a:xfrm>
              <a:off x="3189201" y="467891"/>
              <a:ext cx="2584228" cy="2558419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1385029F-137B-B942-B3AA-EA73C68B87E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08" y="4113467"/>
            <a:ext cx="1461665" cy="9655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231F5FA-4A46-AA4D-BE42-780B2D0E44A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81" y="4263821"/>
            <a:ext cx="1828637" cy="5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9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Large Scale Machine Learning</a:t>
            </a:r>
            <a:endParaRPr lang="en-US" sz="4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98898C-E8FD-4C49-BB03-6B3D60425A0C}"/>
              </a:ext>
            </a:extLst>
          </p:cNvPr>
          <p:cNvSpPr/>
          <p:nvPr/>
        </p:nvSpPr>
        <p:spPr>
          <a:xfrm>
            <a:off x="357809" y="2864929"/>
            <a:ext cx="2544416" cy="2382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Hardware revolution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Many-core processors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GPU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/>
                </a:solidFill>
              </a:rPr>
              <a:t>Solid-state drives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BBEB507-94F8-A040-BB33-0CC57C90FF17}"/>
              </a:ext>
            </a:extLst>
          </p:cNvPr>
          <p:cNvSpPr/>
          <p:nvPr/>
        </p:nvSpPr>
        <p:spPr>
          <a:xfrm rot="16200000" flipH="1">
            <a:off x="3037026" y="3881813"/>
            <a:ext cx="101132" cy="365760"/>
          </a:xfrm>
          <a:prstGeom prst="downArrow">
            <a:avLst/>
          </a:prstGeom>
          <a:solidFill>
            <a:schemeClr val="accent2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37560-ED90-7246-BF6B-D3A98D8B0609}"/>
              </a:ext>
            </a:extLst>
          </p:cNvPr>
          <p:cNvSpPr/>
          <p:nvPr/>
        </p:nvSpPr>
        <p:spPr>
          <a:xfrm>
            <a:off x="3257221" y="2864927"/>
            <a:ext cx="2603054" cy="2382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Existing ML algorithms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do </a:t>
            </a:r>
            <a:r>
              <a:rPr lang="en-US" b="1" dirty="0">
                <a:solidFill>
                  <a:schemeClr val="tx1"/>
                </a:solidFill>
                <a:sym typeface="Wingdings" pitchFamily="2" charset="2"/>
              </a:rPr>
              <a:t>NOT</a:t>
            </a:r>
            <a:r>
              <a:rPr lang="en-US" b="1" dirty="0">
                <a:solidFill>
                  <a:schemeClr val="tx1"/>
                </a:solidFill>
              </a:rPr>
              <a:t> scale </a:t>
            </a:r>
            <a:r>
              <a:rPr lang="en-US" dirty="0">
                <a:solidFill>
                  <a:schemeClr val="tx1"/>
                </a:solidFill>
              </a:rPr>
              <a:t>to the increasingly massive, distributed datasets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D2B43FA-42D9-D64A-88FB-92127283B5F8}"/>
              </a:ext>
            </a:extLst>
          </p:cNvPr>
          <p:cNvSpPr/>
          <p:nvPr/>
        </p:nvSpPr>
        <p:spPr>
          <a:xfrm>
            <a:off x="6215271" y="2864927"/>
            <a:ext cx="2603054" cy="2382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Develop novel ML algorithms that enable learning on and mining of massive datasets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7DDAB01D-E088-5D4D-B18D-B98D50E7BDD7}"/>
              </a:ext>
            </a:extLst>
          </p:cNvPr>
          <p:cNvSpPr/>
          <p:nvPr/>
        </p:nvSpPr>
        <p:spPr>
          <a:xfrm rot="16200000" flipH="1">
            <a:off x="5992589" y="3881813"/>
            <a:ext cx="101132" cy="365760"/>
          </a:xfrm>
          <a:prstGeom prst="downArrow">
            <a:avLst/>
          </a:prstGeom>
          <a:solidFill>
            <a:schemeClr val="accent2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42FCD85A-3C99-8F4B-A175-97BC8BFA4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35937"/>
            <a:ext cx="7886700" cy="109646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  <a:buFont typeface="Wingdings" pitchFamily="2" charset="2"/>
              <a:buChar char="§"/>
            </a:pPr>
            <a:r>
              <a:rPr lang="en-US" sz="2000" b="1" dirty="0"/>
              <a:t>What is large scale machine learning?</a:t>
            </a:r>
          </a:p>
          <a:p>
            <a:pPr lvl="1">
              <a:spcAft>
                <a:spcPts val="600"/>
              </a:spcAft>
              <a:buFontTx/>
              <a:buChar char="-"/>
            </a:pPr>
            <a:endParaRPr lang="en-US" sz="1800" b="1" dirty="0"/>
          </a:p>
          <a:p>
            <a:pPr>
              <a:spcAft>
                <a:spcPts val="600"/>
              </a:spcAft>
              <a:buFontTx/>
              <a:buChar char="-"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93932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2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30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4C379-6D0E-DD4F-8836-7EE0E948A13E}"/>
              </a:ext>
            </a:extLst>
          </p:cNvPr>
          <p:cNvSpPr/>
          <p:nvPr/>
        </p:nvSpPr>
        <p:spPr>
          <a:xfrm>
            <a:off x="640080" y="1418275"/>
            <a:ext cx="79552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Deep Neural Network’s Challenges: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>
              <a:sym typeface="Wingdings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ym typeface="Wingdings"/>
            </a:endParaRPr>
          </a:p>
          <a:p>
            <a:pPr marL="457200" indent="-457200">
              <a:spcAft>
                <a:spcPts val="600"/>
              </a:spcAft>
              <a:buAutoNum type="arabicParenR"/>
            </a:pPr>
            <a:endParaRPr lang="en-US" sz="2000" b="1" dirty="0">
              <a:sym typeface="Wingdings"/>
            </a:endParaRPr>
          </a:p>
          <a:p>
            <a:pPr marL="457200" indent="-457200">
              <a:spcAft>
                <a:spcPts val="600"/>
              </a:spcAft>
              <a:buAutoNum type="arabicParenR"/>
            </a:pPr>
            <a:endParaRPr lang="en-US" sz="2000" b="1" dirty="0">
              <a:sym typeface="Wingdings"/>
            </a:endParaRPr>
          </a:p>
          <a:p>
            <a:pPr marL="457200" indent="-457200">
              <a:spcAft>
                <a:spcPts val="600"/>
              </a:spcAft>
              <a:buAutoNum type="arabicParenR"/>
            </a:pPr>
            <a:endParaRPr lang="en-US" sz="2000" b="1" dirty="0">
              <a:sym typeface="Wingdings"/>
            </a:endParaRPr>
          </a:p>
          <a:p>
            <a:pPr marL="457200" indent="-457200">
              <a:spcAft>
                <a:spcPts val="600"/>
              </a:spcAft>
              <a:buAutoNum type="arabicParenR"/>
            </a:pPr>
            <a:endParaRPr lang="en-US" sz="2000" b="1" dirty="0">
              <a:sym typeface="Wingdings"/>
            </a:endParaRPr>
          </a:p>
          <a:p>
            <a:pPr marL="457200" indent="-457200">
              <a:spcAft>
                <a:spcPts val="600"/>
              </a:spcAft>
              <a:buAutoNum type="arabicParenR"/>
            </a:pPr>
            <a:endParaRPr lang="en-US" sz="2000" b="1" dirty="0">
              <a:sym typeface="Wingdings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/>
              </a:rPr>
              <a:t>Develop various model compression methods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000" b="1" dirty="0">
                <a:sym typeface="Wingdings"/>
              </a:rPr>
              <a:t>Low-rank Matrix/Tensor decomposition</a:t>
            </a:r>
            <a:r>
              <a:rPr lang="en-US" sz="2000" dirty="0">
                <a:sym typeface="Wingdings"/>
              </a:rPr>
              <a:t> can </a:t>
            </a:r>
            <a:r>
              <a:rPr lang="en-US" sz="2000" dirty="0"/>
              <a:t>estimate the informative parameters of the deep CNNs.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000" b="1" dirty="0">
                <a:sym typeface="Wingdings"/>
              </a:rPr>
              <a:t>Weight Sharing (Quantization)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000" b="1" dirty="0">
                <a:sym typeface="Wingdings"/>
              </a:rPr>
              <a:t>Huffman Encoding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80B09-713F-604E-8670-4C83EC2ECA45}"/>
              </a:ext>
            </a:extLst>
          </p:cNvPr>
          <p:cNvSpPr txBox="1"/>
          <p:nvPr/>
        </p:nvSpPr>
        <p:spPr>
          <a:xfrm>
            <a:off x="174551" y="158826"/>
            <a:ext cx="896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Deep Neural Network Model Compression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37FFE-FBBB-4147-8C08-7CF19AA069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420" y="5303067"/>
            <a:ext cx="2663688" cy="536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348A52-4CC7-AC4D-9F43-6B9CC6A84A9D}"/>
              </a:ext>
            </a:extLst>
          </p:cNvPr>
          <p:cNvSpPr/>
          <p:nvPr/>
        </p:nvSpPr>
        <p:spPr>
          <a:xfrm>
            <a:off x="6302435" y="5806203"/>
            <a:ext cx="705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original </a:t>
            </a:r>
          </a:p>
          <a:p>
            <a:pPr algn="ctr"/>
            <a:r>
              <a:rPr lang="en-US" sz="1200" b="1" dirty="0"/>
              <a:t>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89C721-7688-314A-8D1C-371BBC9ADEDA}"/>
              </a:ext>
            </a:extLst>
          </p:cNvPr>
          <p:cNvSpPr/>
          <p:nvPr/>
        </p:nvSpPr>
        <p:spPr>
          <a:xfrm>
            <a:off x="7384801" y="5772374"/>
            <a:ext cx="1426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/>
              <a:t>low-rank constraint</a:t>
            </a:r>
          </a:p>
          <a:p>
            <a:pPr algn="ctr"/>
            <a:r>
              <a:rPr lang="en-US" sz="1200" b="1" dirty="0"/>
              <a:t>CNN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4ADA54-21DC-1347-9614-E604F0027A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89" y="1894696"/>
            <a:ext cx="3829049" cy="2152649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741A8B7-6D17-044F-82B7-2FF3A88B94C2}"/>
              </a:ext>
            </a:extLst>
          </p:cNvPr>
          <p:cNvSpPr/>
          <p:nvPr/>
        </p:nvSpPr>
        <p:spPr>
          <a:xfrm>
            <a:off x="4578382" y="2857110"/>
            <a:ext cx="455844" cy="227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1DFDC-A05E-3D4F-BB55-1FBCAD8372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922" y="2343882"/>
            <a:ext cx="3995170" cy="124948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205D79A-5C05-AF4C-81B3-16D0BB822EA9}"/>
              </a:ext>
            </a:extLst>
          </p:cNvPr>
          <p:cNvSpPr/>
          <p:nvPr/>
        </p:nvSpPr>
        <p:spPr>
          <a:xfrm>
            <a:off x="1410054" y="4007684"/>
            <a:ext cx="25871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ym typeface="Wingdings"/>
              </a:rPr>
              <a:t>Hardware for Deep Learning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27585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810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Deep Neural Network for Real Image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4C379-6D0E-DD4F-8836-7EE0E948A13E}"/>
              </a:ext>
            </a:extLst>
          </p:cNvPr>
          <p:cNvSpPr/>
          <p:nvPr/>
        </p:nvSpPr>
        <p:spPr>
          <a:xfrm>
            <a:off x="640079" y="1418275"/>
            <a:ext cx="8000337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DNN-based Image Processing’s Challenges: </a:t>
            </a:r>
            <a:r>
              <a:rPr lang="en-US" sz="2000" dirty="0"/>
              <a:t>DSLR or smartphone companies still uses traditional image processing methods for camera pipeline modules. Academic NN models usually generate visual artifacts for real images and cannot meet product level quality.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Develop DNN-based framework replacing current camera modules.</a:t>
            </a: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en-US" sz="2000" dirty="0">
                <a:sym typeface="Wingdings"/>
              </a:rPr>
              <a:t>Use two different NN models for flat region and texture region, respectively.</a:t>
            </a:r>
          </a:p>
          <a:p>
            <a:pPr lvl="1">
              <a:spcAft>
                <a:spcPts val="1200"/>
              </a:spcAft>
            </a:pPr>
            <a:r>
              <a:rPr lang="en-US" sz="2000" dirty="0">
                <a:sym typeface="Wingdings"/>
              </a:rPr>
              <a:t>	</a:t>
            </a:r>
            <a:r>
              <a:rPr lang="en-US" sz="2000" dirty="0">
                <a:sym typeface="Wingdings" pitchFamily="2" charset="2"/>
              </a:rPr>
              <a:t></a:t>
            </a:r>
            <a:r>
              <a:rPr lang="en-US" sz="2000" dirty="0">
                <a:sym typeface="Wingdings"/>
              </a:rPr>
              <a:t> </a:t>
            </a:r>
            <a:r>
              <a:rPr lang="en-US" sz="2000" b="1" dirty="0">
                <a:sym typeface="Wingdings"/>
              </a:rPr>
              <a:t>Image Denoising, Super Resolution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0B83C-311D-884D-A111-999217D5AE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16" y="5181884"/>
            <a:ext cx="560922" cy="5508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3A2BA6-947D-BC4C-ABE7-9A63A5209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624" y="4948496"/>
            <a:ext cx="1036263" cy="10175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37F208F-8AC2-E24E-A363-0286F703B437}"/>
              </a:ext>
            </a:extLst>
          </p:cNvPr>
          <p:cNvSpPr/>
          <p:nvPr/>
        </p:nvSpPr>
        <p:spPr>
          <a:xfrm>
            <a:off x="3472033" y="4579616"/>
            <a:ext cx="1764289" cy="7672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Network1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A1C0ED45-3841-5747-81A0-1AF7CB72531A}"/>
              </a:ext>
            </a:extLst>
          </p:cNvPr>
          <p:cNvSpPr/>
          <p:nvPr/>
        </p:nvSpPr>
        <p:spPr>
          <a:xfrm rot="16200000">
            <a:off x="1921378" y="5320131"/>
            <a:ext cx="91440" cy="274320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9B8C00-584C-D247-907D-26D42189B5AA}"/>
              </a:ext>
            </a:extLst>
          </p:cNvPr>
          <p:cNvSpPr/>
          <p:nvPr/>
        </p:nvSpPr>
        <p:spPr>
          <a:xfrm>
            <a:off x="6850654" y="5913080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Wingdings"/>
              </a:rPr>
              <a:t>SR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7F7B80C-FE5C-CD4C-ACD8-E13C8A0B9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87" y="4948496"/>
            <a:ext cx="1036263" cy="101759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2F9371F-7A00-E54B-80F8-8C4D46EE38AB}"/>
              </a:ext>
            </a:extLst>
          </p:cNvPr>
          <p:cNvSpPr/>
          <p:nvPr/>
        </p:nvSpPr>
        <p:spPr>
          <a:xfrm>
            <a:off x="8176809" y="5913080"/>
            <a:ext cx="3946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Wingdings"/>
              </a:rPr>
              <a:t>HR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29496C7-77BE-EB43-A7A7-2612FE2B30D0}"/>
              </a:ext>
            </a:extLst>
          </p:cNvPr>
          <p:cNvSpPr/>
          <p:nvPr/>
        </p:nvSpPr>
        <p:spPr>
          <a:xfrm>
            <a:off x="1389449" y="5686575"/>
            <a:ext cx="3577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Wingdings"/>
              </a:rPr>
              <a:t>LR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151C0-0016-6E4E-8D5D-FB7E978C6197}"/>
              </a:ext>
            </a:extLst>
          </p:cNvPr>
          <p:cNvCxnSpPr>
            <a:stCxn id="11" idx="3"/>
            <a:endCxn id="18" idx="1"/>
          </p:cNvCxnSpPr>
          <p:nvPr/>
        </p:nvCxnSpPr>
        <p:spPr>
          <a:xfrm>
            <a:off x="7550887" y="5457292"/>
            <a:ext cx="304000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12C970D-7EB1-E44D-912A-9D10BF54E115}"/>
              </a:ext>
            </a:extLst>
          </p:cNvPr>
          <p:cNvSpPr/>
          <p:nvPr/>
        </p:nvSpPr>
        <p:spPr>
          <a:xfrm>
            <a:off x="1144849" y="4446307"/>
            <a:ext cx="6554663" cy="1987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7402F5-1061-A842-9452-5B8B4C1F7CD2}"/>
              </a:ext>
            </a:extLst>
          </p:cNvPr>
          <p:cNvSpPr/>
          <p:nvPr/>
        </p:nvSpPr>
        <p:spPr>
          <a:xfrm>
            <a:off x="3472033" y="5517464"/>
            <a:ext cx="1764289" cy="76722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Neural Network2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D4CE651-62EA-254B-813E-AC017A8C92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95" b="60736"/>
          <a:stretch/>
        </p:blipFill>
        <p:spPr>
          <a:xfrm>
            <a:off x="2087859" y="5332086"/>
            <a:ext cx="274320" cy="2162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3E54A99-7528-3246-BDF7-AA6CC4797503}"/>
              </a:ext>
            </a:extLst>
          </p:cNvPr>
          <p:cNvSpPr/>
          <p:nvPr/>
        </p:nvSpPr>
        <p:spPr>
          <a:xfrm>
            <a:off x="1851990" y="5521657"/>
            <a:ext cx="753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Wingdings"/>
              </a:rPr>
              <a:t>patches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7AAD63-DD85-3B4A-A39B-85F5A0013A20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024109" y="4963230"/>
            <a:ext cx="447924" cy="2674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9364CA-4077-524F-A158-A5DBA7F08DA7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3024109" y="5636361"/>
            <a:ext cx="447924" cy="2647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67AE37-C295-5945-BEF3-7EFB5246F367}"/>
              </a:ext>
            </a:extLst>
          </p:cNvPr>
          <p:cNvCxnSpPr>
            <a:cxnSpLocks/>
          </p:cNvCxnSpPr>
          <p:nvPr/>
        </p:nvCxnSpPr>
        <p:spPr>
          <a:xfrm flipV="1">
            <a:off x="2674883" y="5411570"/>
            <a:ext cx="349226" cy="28650"/>
          </a:xfrm>
          <a:prstGeom prst="line">
            <a:avLst/>
          </a:prstGeom>
          <a:ln w="22225">
            <a:solidFill>
              <a:srgbClr val="00B05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9F06E8-BB56-DD4C-802D-AC6F7BF07B3E}"/>
              </a:ext>
            </a:extLst>
          </p:cNvPr>
          <p:cNvCxnSpPr/>
          <p:nvPr/>
        </p:nvCxnSpPr>
        <p:spPr>
          <a:xfrm>
            <a:off x="2362179" y="5438075"/>
            <a:ext cx="3127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B67CB51-7FA4-5F4E-8BD1-65F949054517}"/>
              </a:ext>
            </a:extLst>
          </p:cNvPr>
          <p:cNvCxnSpPr>
            <a:cxnSpLocks/>
            <a:stCxn id="58" idx="1"/>
            <a:endCxn id="12" idx="3"/>
          </p:cNvCxnSpPr>
          <p:nvPr/>
        </p:nvCxnSpPr>
        <p:spPr>
          <a:xfrm flipH="1" flipV="1">
            <a:off x="5236322" y="4963230"/>
            <a:ext cx="536391" cy="492849"/>
          </a:xfrm>
          <a:prstGeom prst="line">
            <a:avLst/>
          </a:prstGeom>
          <a:ln>
            <a:solidFill>
              <a:srgbClr val="FF0000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CF22541-DDEA-8542-B635-CBA5C8260303}"/>
              </a:ext>
            </a:extLst>
          </p:cNvPr>
          <p:cNvCxnSpPr>
            <a:cxnSpLocks/>
            <a:stCxn id="24" idx="3"/>
            <a:endCxn id="58" idx="1"/>
          </p:cNvCxnSpPr>
          <p:nvPr/>
        </p:nvCxnSpPr>
        <p:spPr>
          <a:xfrm flipV="1">
            <a:off x="5236322" y="5456079"/>
            <a:ext cx="536391" cy="444999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3630413-F716-C842-B6A0-730B6783DE38}"/>
              </a:ext>
            </a:extLst>
          </p:cNvPr>
          <p:cNvSpPr txBox="1"/>
          <p:nvPr/>
        </p:nvSpPr>
        <p:spPr>
          <a:xfrm rot="19773625">
            <a:off x="2673700" y="4809584"/>
            <a:ext cx="9625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Flat Region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1637BE-6D5C-CD4F-B0B8-77D223CB1B72}"/>
              </a:ext>
            </a:extLst>
          </p:cNvPr>
          <p:cNvSpPr txBox="1"/>
          <p:nvPr/>
        </p:nvSpPr>
        <p:spPr>
          <a:xfrm rot="1858496">
            <a:off x="2774693" y="5752623"/>
            <a:ext cx="691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Texture</a:t>
            </a:r>
          </a:p>
          <a:p>
            <a:pPr algn="ctr"/>
            <a:r>
              <a:rPr lang="en-US" sz="1200" dirty="0"/>
              <a:t> Region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B5440A3-4A09-C74B-8B54-909FFA46F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860" b="50487"/>
          <a:stretch/>
        </p:blipFill>
        <p:spPr>
          <a:xfrm>
            <a:off x="5772713" y="5204160"/>
            <a:ext cx="498859" cy="503837"/>
          </a:xfrm>
          <a:prstGeom prst="rect">
            <a:avLst/>
          </a:prstGeom>
        </p:spPr>
      </p:pic>
      <p:sp>
        <p:nvSpPr>
          <p:cNvPr id="61" name="Down Arrow 60">
            <a:extLst>
              <a:ext uri="{FF2B5EF4-FFF2-40B4-BE49-F238E27FC236}">
                <a16:creationId xmlns:a16="http://schemas.microsoft.com/office/drawing/2014/main" id="{4D606ECE-0408-6047-BC6E-2A0B578E3ADE}"/>
              </a:ext>
            </a:extLst>
          </p:cNvPr>
          <p:cNvSpPr/>
          <p:nvPr/>
        </p:nvSpPr>
        <p:spPr>
          <a:xfrm rot="16200000">
            <a:off x="6354723" y="5320131"/>
            <a:ext cx="91440" cy="274320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8FCC903-E67D-434F-98DD-6B7007AB5BC0}"/>
              </a:ext>
            </a:extLst>
          </p:cNvPr>
          <p:cNvSpPr/>
          <p:nvPr/>
        </p:nvSpPr>
        <p:spPr>
          <a:xfrm>
            <a:off x="5665916" y="5640925"/>
            <a:ext cx="7530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prstClr val="black"/>
                </a:solidFill>
                <a:sym typeface="Wingdings"/>
              </a:rPr>
              <a:t>patches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643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8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Asynchronous Distributed ML Model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964C379-6D0E-DD4F-8836-7EE0E948A13E}"/>
              </a:ext>
            </a:extLst>
          </p:cNvPr>
          <p:cNvSpPr/>
          <p:nvPr/>
        </p:nvSpPr>
        <p:spPr>
          <a:xfrm>
            <a:off x="640080" y="1418275"/>
            <a:ext cx="7955280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ym typeface="Wingdings"/>
              </a:rPr>
              <a:t>Challenges</a:t>
            </a:r>
            <a:r>
              <a:rPr lang="en-US" sz="2000" dirty="0">
                <a:sym typeface="Wingdings"/>
              </a:rPr>
              <a:t>: Since most of machine learning models have to synchronize between nodes for each iteration, if many nodes (machines) are used, then machine learning models need to spend a lot of time for the synchronization.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ym typeface="Wingdings"/>
              </a:rPr>
              <a:t>Develop an approximation method for avoid the synchronization between nodes.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000" b="1" dirty="0">
                <a:sym typeface="Wingdings"/>
              </a:rPr>
              <a:t>Asynchronous Distributed Matrix factorization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>
              <a:sym typeface="Wingdings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>
              <a:sym typeface="Wingdings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>
              <a:sym typeface="Wingdings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>
              <a:sym typeface="Wingdings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endParaRPr lang="en-US" sz="2000" dirty="0">
              <a:sym typeface="Wingdings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000" b="1" dirty="0">
                <a:sym typeface="Wingdings"/>
              </a:rPr>
              <a:t>Asynchronous </a:t>
            </a:r>
            <a:r>
              <a:rPr lang="en-US" sz="2000" b="1" dirty="0"/>
              <a:t>Multinomial Logistic Regression</a:t>
            </a:r>
            <a:endParaRPr lang="en-US" sz="2000" b="1" dirty="0">
              <a:sym typeface="Wingding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978391-CD26-314F-918C-2849C845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28" y="3968157"/>
            <a:ext cx="5459328" cy="15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29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A8114F9-DC73-4193-A9FC-8D1DFE32EC9A}" type="slidenum">
              <a:rPr lang="en-US" smtClean="0"/>
              <a:t>33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Other Research Interests (Mid-term)</a:t>
            </a:r>
            <a:endParaRPr lang="en-US" sz="4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36FDA-1E36-2242-BBC2-3FDDAD0E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8" y="1932626"/>
            <a:ext cx="4799365" cy="17545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58297B-2299-A544-8B47-5317101A542F}"/>
              </a:ext>
            </a:extLst>
          </p:cNvPr>
          <p:cNvSpPr/>
          <p:nvPr/>
        </p:nvSpPr>
        <p:spPr>
          <a:xfrm>
            <a:off x="476018" y="1402283"/>
            <a:ext cx="4752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Generative Adversarial Networks (GAN) </a:t>
            </a:r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8517EED-508E-1E46-9DCD-0EF3FE8F257F}"/>
              </a:ext>
            </a:extLst>
          </p:cNvPr>
          <p:cNvSpPr/>
          <p:nvPr/>
        </p:nvSpPr>
        <p:spPr>
          <a:xfrm>
            <a:off x="5551600" y="1402283"/>
            <a:ext cx="2973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Reinforcement learning</a:t>
            </a: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253D00-082E-0547-A35E-58DB753B6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336" y="1932626"/>
            <a:ext cx="2150532" cy="20817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C428E7-1EC2-0E46-AE3B-69FBC973E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096"/>
          <a:stretch/>
        </p:blipFill>
        <p:spPr>
          <a:xfrm>
            <a:off x="961428" y="4488887"/>
            <a:ext cx="3327666" cy="186746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72BFA38-704D-D143-A7E2-87CFC2E29917}"/>
              </a:ext>
            </a:extLst>
          </p:cNvPr>
          <p:cNvSpPr/>
          <p:nvPr/>
        </p:nvSpPr>
        <p:spPr>
          <a:xfrm>
            <a:off x="476018" y="4066547"/>
            <a:ext cx="23425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Learning To Learn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D4C680-A795-D54C-BAE2-4515E8565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5383" y="4488887"/>
            <a:ext cx="3622344" cy="214984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E3ABAF66-30E3-6247-8A73-052C6330E7A3}"/>
              </a:ext>
            </a:extLst>
          </p:cNvPr>
          <p:cNvSpPr/>
          <p:nvPr/>
        </p:nvSpPr>
        <p:spPr>
          <a:xfrm>
            <a:off x="5551600" y="4066547"/>
            <a:ext cx="2670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b="1" dirty="0"/>
              <a:t>Autonomous Driving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2531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D0AEE60-B505-4EC8-B58E-2691909EA8A3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24A4E6-47ED-0F48-8114-900A898A5355}"/>
              </a:ext>
            </a:extLst>
          </p:cNvPr>
          <p:cNvSpPr txBox="1"/>
          <p:nvPr/>
        </p:nvSpPr>
        <p:spPr>
          <a:xfrm>
            <a:off x="174551" y="158826"/>
            <a:ext cx="8340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Publication 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742268-2FC5-F140-92BA-363B4EE2CCC1}"/>
              </a:ext>
            </a:extLst>
          </p:cNvPr>
          <p:cNvSpPr/>
          <p:nvPr/>
        </p:nvSpPr>
        <p:spPr>
          <a:xfrm>
            <a:off x="174551" y="1251998"/>
            <a:ext cx="8850179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Joon Hee Choi</a:t>
            </a:r>
            <a:r>
              <a:rPr lang="en-US" dirty="0"/>
              <a:t>, Omar </a:t>
            </a:r>
            <a:r>
              <a:rPr lang="en-US" dirty="0" err="1"/>
              <a:t>Elgendy</a:t>
            </a:r>
            <a:r>
              <a:rPr lang="en-US" dirty="0"/>
              <a:t> and Stanley Chan, Optimal Combination of Image Denoisers, </a:t>
            </a:r>
            <a:r>
              <a:rPr lang="en-US" i="1" dirty="0"/>
              <a:t>TIP</a:t>
            </a:r>
            <a:r>
              <a:rPr lang="en-US" dirty="0"/>
              <a:t>, 28(8), pp.</a:t>
            </a:r>
            <a:r>
              <a:rPr lang="ko-KR" altLang="en-US" dirty="0"/>
              <a:t> </a:t>
            </a:r>
            <a:r>
              <a:rPr lang="en-US" altLang="ko-KR" dirty="0"/>
              <a:t>4016 - 4031,</a:t>
            </a:r>
            <a:r>
              <a:rPr lang="en-US" dirty="0"/>
              <a:t> 2019.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Joon Hee Choi</a:t>
            </a:r>
            <a:r>
              <a:rPr lang="en-US" dirty="0"/>
              <a:t>, Omar </a:t>
            </a:r>
            <a:r>
              <a:rPr lang="en-US" dirty="0" err="1"/>
              <a:t>Elgendy</a:t>
            </a:r>
            <a:r>
              <a:rPr lang="en-US" dirty="0"/>
              <a:t> and Stanley Chan, Image Reconstruction for Quanta Image Sensors Using Deep Neural Networks, </a:t>
            </a:r>
            <a:r>
              <a:rPr lang="en-US" i="1" dirty="0"/>
              <a:t>ICASSP</a:t>
            </a:r>
            <a:r>
              <a:rPr lang="en-US" dirty="0"/>
              <a:t>, 2018.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Chiman</a:t>
            </a:r>
            <a:r>
              <a:rPr lang="en-US" dirty="0"/>
              <a:t> Kwan, </a:t>
            </a:r>
            <a:r>
              <a:rPr lang="en-US" b="1" dirty="0"/>
              <a:t>Joon Hee Choi</a:t>
            </a:r>
            <a:r>
              <a:rPr lang="en-US" dirty="0"/>
              <a:t>, Stanley Chan, </a:t>
            </a:r>
            <a:r>
              <a:rPr lang="en-US" dirty="0" err="1"/>
              <a:t>Jin</a:t>
            </a:r>
            <a:r>
              <a:rPr lang="en-US" dirty="0"/>
              <a:t> Zhou and Bence </a:t>
            </a:r>
            <a:r>
              <a:rPr lang="en-US" dirty="0" err="1"/>
              <a:t>Budavari</a:t>
            </a:r>
            <a:r>
              <a:rPr lang="en-US" dirty="0"/>
              <a:t>. A Super-Resolution and Fusion Approach to Enhancing Hyperspectral Images. Remote Sensing, 10(9), 1416, 2018.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Chiman</a:t>
            </a:r>
            <a:r>
              <a:rPr lang="en-US" dirty="0"/>
              <a:t> Kwan, </a:t>
            </a:r>
            <a:r>
              <a:rPr lang="en-US" b="1" dirty="0"/>
              <a:t>Joon Hee Choi</a:t>
            </a:r>
            <a:r>
              <a:rPr lang="en-US" dirty="0"/>
              <a:t>, Stanley Chan, </a:t>
            </a:r>
            <a:r>
              <a:rPr lang="en-US" dirty="0" err="1"/>
              <a:t>Jin</a:t>
            </a:r>
            <a:r>
              <a:rPr lang="en-US" dirty="0"/>
              <a:t> Zhou and Bence </a:t>
            </a:r>
            <a:r>
              <a:rPr lang="en-US" dirty="0" err="1"/>
              <a:t>Budavari</a:t>
            </a:r>
            <a:r>
              <a:rPr lang="en-US" dirty="0"/>
              <a:t>, Resolution Enhancement for Hyperspectral Images: A Super-Resolution and Fusion Approach, </a:t>
            </a:r>
            <a:r>
              <a:rPr lang="en-US" i="1" dirty="0"/>
              <a:t>ICASSP</a:t>
            </a:r>
            <a:r>
              <a:rPr lang="en-US" dirty="0"/>
              <a:t>, pp 6180-6184, 2017.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Chien</a:t>
            </a:r>
            <a:r>
              <a:rPr lang="en-US" dirty="0"/>
              <a:t>-Sheng Liao, </a:t>
            </a:r>
            <a:r>
              <a:rPr lang="en-US" b="1" dirty="0"/>
              <a:t>Joon Hee Choi</a:t>
            </a:r>
            <a:r>
              <a:rPr lang="en-US" dirty="0"/>
              <a:t>, Delong Zhang, Stanley H. Chan and Ji-Xin Cheng. Denoising Stimulated Raman Spectroscopic Images by Total Variation Minimization, </a:t>
            </a:r>
            <a:r>
              <a:rPr lang="en-US" i="1" dirty="0"/>
              <a:t>Journal of Physical Chemistry C</a:t>
            </a:r>
            <a:r>
              <a:rPr lang="en-US" dirty="0"/>
              <a:t>, 119 (33), pp. 19397-19403, July, 2015.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Chiho</a:t>
            </a:r>
            <a:r>
              <a:rPr lang="en-US" dirty="0"/>
              <a:t> Choi, </a:t>
            </a:r>
            <a:r>
              <a:rPr lang="en-US" dirty="0" err="1"/>
              <a:t>Ayan</a:t>
            </a:r>
            <a:r>
              <a:rPr lang="en-US" dirty="0"/>
              <a:t> T. Sinha, </a:t>
            </a:r>
            <a:r>
              <a:rPr lang="en-US" b="1" dirty="0"/>
              <a:t>Joon Hee Choi</a:t>
            </a:r>
            <a:r>
              <a:rPr lang="en-US" dirty="0"/>
              <a:t>, </a:t>
            </a:r>
            <a:r>
              <a:rPr lang="en-US" dirty="0" err="1"/>
              <a:t>Sujin</a:t>
            </a:r>
            <a:r>
              <a:rPr lang="en-US" dirty="0"/>
              <a:t> Jang and Karthik Ramani, Collaborative Filtering Approach to Real-Time Hand Pose Estimation, </a:t>
            </a:r>
            <a:r>
              <a:rPr lang="en-US" i="1" dirty="0"/>
              <a:t>ICCV</a:t>
            </a:r>
            <a:r>
              <a:rPr lang="en-US" dirty="0"/>
              <a:t>, pp. 2336-2344, 2015.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Joon Hee Choi</a:t>
            </a:r>
            <a:r>
              <a:rPr lang="en-US" dirty="0"/>
              <a:t> and S.V.N. </a:t>
            </a:r>
            <a:r>
              <a:rPr lang="en-US" dirty="0" err="1"/>
              <a:t>Vishwanathan</a:t>
            </a:r>
            <a:r>
              <a:rPr lang="en-US" dirty="0"/>
              <a:t>, </a:t>
            </a:r>
            <a:r>
              <a:rPr lang="en-US" dirty="0" err="1"/>
              <a:t>DFacTo</a:t>
            </a:r>
            <a:r>
              <a:rPr lang="en-US" dirty="0"/>
              <a:t>: Distributed Factorization of Tensors, </a:t>
            </a:r>
            <a:r>
              <a:rPr lang="en-US" i="1" dirty="0"/>
              <a:t>NIPS</a:t>
            </a:r>
            <a:r>
              <a:rPr lang="en-US" dirty="0"/>
              <a:t>, pp. 1296-1304, 2014.</a:t>
            </a:r>
          </a:p>
        </p:txBody>
      </p:sp>
    </p:spTree>
    <p:extLst>
      <p:ext uri="{BB962C8B-B14F-4D97-AF65-F5344CB8AC3E}">
        <p14:creationId xmlns:p14="http://schemas.microsoft.com/office/powerpoint/2010/main" val="881414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830922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4111" y="1147314"/>
            <a:ext cx="8198496" cy="53742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160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0" y="830922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4111" y="1147314"/>
            <a:ext cx="8198496" cy="537425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Thank you!!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45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Matrix and Tensor Factorization</a:t>
            </a:r>
            <a:endParaRPr lang="en-US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63218-4CB1-A542-82BC-3E3275F9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020"/>
            <a:ext cx="7886700" cy="4608997"/>
          </a:xfrm>
        </p:spPr>
        <p:txBody>
          <a:bodyPr>
            <a:normAutofit/>
          </a:bodyPr>
          <a:lstStyle/>
          <a:p>
            <a:pPr>
              <a:spcAft>
                <a:spcPts val="1000"/>
              </a:spcAft>
              <a:buFont typeface="Wingdings" pitchFamily="2" charset="2"/>
              <a:buChar char="§"/>
            </a:pPr>
            <a:r>
              <a:rPr lang="en-US" sz="2000" dirty="0"/>
              <a:t>Matrix/Tensor factorization is an important linear algebraic tool that allows us to </a:t>
            </a:r>
            <a:r>
              <a:rPr lang="en-US" sz="2000" b="1" dirty="0"/>
              <a:t>decompose a matrix or a tensor into products of matrices</a:t>
            </a:r>
            <a:r>
              <a:rPr lang="en-US" sz="2000" dirty="0"/>
              <a:t>.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/>
              <a:t>Matrix Factorization</a:t>
            </a:r>
            <a:endParaRPr lang="en-US" sz="1600" dirty="0"/>
          </a:p>
          <a:p>
            <a:pPr lvl="1">
              <a:spcAft>
                <a:spcPts val="1000"/>
              </a:spcAft>
              <a:buFont typeface="Courier New" panose="02070309020205020404" pitchFamily="49" charset="0"/>
              <a:buChar char="o"/>
            </a:pPr>
            <a:endParaRPr lang="en-US" sz="2000" b="1" dirty="0"/>
          </a:p>
          <a:p>
            <a:pPr marL="457200" lvl="1" indent="0">
              <a:lnSpc>
                <a:spcPct val="150000"/>
              </a:lnSpc>
              <a:spcAft>
                <a:spcPts val="1000"/>
              </a:spcAft>
              <a:buNone/>
            </a:pPr>
            <a:endParaRPr lang="en-US" sz="2000" b="1" dirty="0"/>
          </a:p>
          <a:p>
            <a:pPr>
              <a:buFont typeface="Wingdings" pitchFamily="2" charset="2"/>
              <a:buChar char="§"/>
            </a:pPr>
            <a:endParaRPr lang="en-US" sz="2000" b="1" dirty="0"/>
          </a:p>
          <a:p>
            <a:pPr>
              <a:buFont typeface="Wingdings" pitchFamily="2" charset="2"/>
              <a:buChar char="§"/>
            </a:pPr>
            <a:endParaRPr lang="en-US" sz="2000" b="1" dirty="0"/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b="1" dirty="0"/>
              <a:t>Research Interests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Matrix and Tensor Factorization for Large Scale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Image Processing and Computer Vision using Matrix and Tensor Factorization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DAE020-2D30-E040-9E0B-45E5DB67C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50"/>
          <a:stretch/>
        </p:blipFill>
        <p:spPr>
          <a:xfrm>
            <a:off x="628650" y="2880697"/>
            <a:ext cx="3498574" cy="16129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EF1302-D2E7-2442-AEB1-B047DDA5973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02"/>
          <a:stretch/>
        </p:blipFill>
        <p:spPr>
          <a:xfrm>
            <a:off x="5016778" y="2662557"/>
            <a:ext cx="3251760" cy="1831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E58473-A841-D44A-9C28-9C1B194F7A7E}"/>
              </a:ext>
            </a:extLst>
          </p:cNvPr>
          <p:cNvSpPr/>
          <p:nvPr/>
        </p:nvSpPr>
        <p:spPr>
          <a:xfrm>
            <a:off x="4822587" y="2357031"/>
            <a:ext cx="26640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b="1" dirty="0"/>
              <a:t>Tensor Factorization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415661-FD26-9C45-9294-EAB954865B70}"/>
                  </a:ext>
                </a:extLst>
              </p:cNvPr>
              <p:cNvSpPr/>
              <p:nvPr/>
            </p:nvSpPr>
            <p:spPr>
              <a:xfrm>
                <a:off x="1313190" y="3998996"/>
                <a:ext cx="2129494" cy="4800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  <m:r>
                                <a:rPr lang="en-US" sz="15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lim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𝑯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𝒀</m:t>
                                  </m:r>
                                  <m:r>
                                    <a:rPr lang="en-US" sz="1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5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  <m:sSup>
                                    <m:sSupPr>
                                      <m:ctrlPr>
                                        <a:rPr lang="en-US" sz="15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𝑯</m:t>
                                      </m:r>
                                    </m:e>
                                    <m:sup>
                                      <m:r>
                                        <a:rPr lang="en-US" sz="15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  <m:sup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A415661-FD26-9C45-9294-EAB954865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190" y="3998996"/>
                <a:ext cx="2129494" cy="480003"/>
              </a:xfrm>
              <a:prstGeom prst="rect">
                <a:avLst/>
              </a:prstGeom>
              <a:blipFill>
                <a:blip r:embed="rId5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D34075F-795F-9443-8031-D834D27A27EF}"/>
                  </a:ext>
                </a:extLst>
              </p:cNvPr>
              <p:cNvSpPr/>
              <p:nvPr/>
            </p:nvSpPr>
            <p:spPr>
              <a:xfrm>
                <a:off x="5413603" y="4071070"/>
                <a:ext cx="2458109" cy="4225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5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minimize</m:t>
                              </m:r>
                            </m:e>
                            <m:lim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  <m:r>
                                <a:rPr lang="en-US" sz="15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5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lim>
                          </m:limLow>
                        </m:fName>
                        <m:e>
                          <m:r>
                            <a:rPr lang="en-US" sz="15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5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5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5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𝓨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1500" b="1" dirty="0">
                                      <a:solidFill>
                                        <a:prstClr val="black"/>
                                      </a:solidFill>
                                    </a:rPr>
                                    <m:t> </m:t>
                                  </m:r>
                                  <m:r>
                                    <a:rPr lang="en-US" sz="15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5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5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𝑨</m:t>
                                      </m:r>
                                      <m:r>
                                        <a:rPr lang="en-US" sz="15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5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  <m:r>
                                        <a:rPr lang="en-US" sz="1500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500" b="1" i="1" dirty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1500" b="1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D34075F-795F-9443-8031-D834D27A27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603" y="4071070"/>
                <a:ext cx="2458109" cy="422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843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3280A4DC-A60F-0445-AF96-E5A7F41AD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solidFill>
                  <a:prstClr val="black"/>
                </a:solidFill>
                <a:latin typeface="Calibri" panose="020F0502020204030204"/>
              </a:rPr>
              <a:t>Neural Network</a:t>
            </a:r>
            <a:endParaRPr lang="en-US" sz="48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B63218-4CB1-A542-82BC-3E3275F91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3020"/>
            <a:ext cx="7886700" cy="512845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1000"/>
              </a:spcAft>
              <a:buFont typeface="Wingdings" pitchFamily="2" charset="2"/>
              <a:buChar char="§"/>
            </a:pPr>
            <a:r>
              <a:rPr lang="en-US" sz="2000" b="1" dirty="0"/>
              <a:t>Neural Network </a:t>
            </a:r>
            <a:r>
              <a:rPr lang="en-US" sz="2000" dirty="0"/>
              <a:t>is a computational learning system that uses a network of functions to understand and translate a data input of one form into a desired output, usually in another form. (from </a:t>
            </a:r>
            <a:r>
              <a:rPr lang="en-US" sz="2000" dirty="0" err="1"/>
              <a:t>DeepAI</a:t>
            </a:r>
            <a:r>
              <a:rPr lang="en-US" sz="2000" dirty="0"/>
              <a:t>)</a:t>
            </a:r>
            <a:endParaRPr lang="en-US" sz="2000" b="1" dirty="0"/>
          </a:p>
          <a:p>
            <a:pPr marL="457200" lvl="1" indent="0">
              <a:lnSpc>
                <a:spcPct val="150000"/>
              </a:lnSpc>
              <a:spcAft>
                <a:spcPts val="1000"/>
              </a:spcAft>
              <a:buNone/>
            </a:pPr>
            <a:endParaRPr lang="en-US" sz="2000" b="1" dirty="0"/>
          </a:p>
          <a:p>
            <a:pPr>
              <a:buFont typeface="Wingdings" pitchFamily="2" charset="2"/>
              <a:buChar char="§"/>
            </a:pPr>
            <a:endParaRPr lang="en-US" sz="2000" b="1" dirty="0"/>
          </a:p>
          <a:p>
            <a:pPr>
              <a:buFont typeface="Wingdings" pitchFamily="2" charset="2"/>
              <a:buChar char="§"/>
            </a:pPr>
            <a:endParaRPr lang="en-US" sz="2000" b="1" dirty="0"/>
          </a:p>
          <a:p>
            <a:pPr>
              <a:buFont typeface="Wingdings" pitchFamily="2" charset="2"/>
              <a:buChar char="§"/>
            </a:pPr>
            <a:endParaRPr lang="en-US" sz="2000" b="1" dirty="0"/>
          </a:p>
          <a:p>
            <a:pPr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b="1" dirty="0"/>
              <a:t>Research Interests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Neural Network + Linear Combination</a:t>
            </a:r>
          </a:p>
          <a:p>
            <a:pPr lvl="1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1800" dirty="0"/>
              <a:t>Image Processing and Computer Vision using Neural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Neural Network Model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05E988-F7F5-1A4F-BAFA-ECD67B6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978" y="2732983"/>
            <a:ext cx="2647396" cy="17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83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641" y="2047043"/>
            <a:ext cx="8887626" cy="2415774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latin typeface="+mn-lt"/>
              </a:rPr>
              <a:t>Distributed Factorization of Tensors</a:t>
            </a:r>
            <a:br>
              <a:rPr lang="en-US" sz="3600" b="1" dirty="0">
                <a:latin typeface="+mn-lt"/>
              </a:rPr>
            </a:br>
            <a:r>
              <a:rPr lang="en-US" sz="3600" b="1" dirty="0">
                <a:latin typeface="+mn-lt"/>
              </a:rPr>
              <a:t>(</a:t>
            </a:r>
            <a:r>
              <a:rPr lang="en-US" sz="3600" b="1" dirty="0" err="1">
                <a:latin typeface="+mn-lt"/>
              </a:rPr>
              <a:t>DFacTo</a:t>
            </a:r>
            <a:r>
              <a:rPr lang="en-US" sz="3600" b="1" dirty="0">
                <a:latin typeface="+mn-lt"/>
              </a:rPr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AEE60-B505-4EC8-B58E-2691909EA8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27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7">
            <a:extLst>
              <a:ext uri="{FF2B5EF4-FFF2-40B4-BE49-F238E27FC236}">
                <a16:creationId xmlns:a16="http://schemas.microsoft.com/office/drawing/2014/main" id="{75DFB4AB-78BA-4A48-867A-CC36DB0DC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</a:rPr>
              <a:t>Tensor Factorization (CP Decomposition)</a:t>
            </a:r>
            <a:endParaRPr lang="en-US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27697-99C1-3745-BD41-48915196D581}"/>
              </a:ext>
            </a:extLst>
          </p:cNvPr>
          <p:cNvSpPr txBox="1"/>
          <p:nvPr/>
        </p:nvSpPr>
        <p:spPr>
          <a:xfrm>
            <a:off x="602145" y="1150065"/>
            <a:ext cx="695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000" dirty="0"/>
              <a:t>Tensor Factorization has computational challenge!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38CDCD1-75B4-B944-98AF-578A5E4124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7620171"/>
                  </p:ext>
                </p:extLst>
              </p:nvPr>
            </p:nvGraphicFramePr>
            <p:xfrm>
              <a:off x="643345" y="2613642"/>
              <a:ext cx="3566160" cy="219467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5661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2302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Alternating Least Squares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82258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5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50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50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=1,… </m:t>
                              </m:r>
                            </m:oMath>
                          </a14:m>
                          <a:endParaRPr lang="en-US" sz="15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0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𝐀</m:t>
                                </m:r>
                                <m:r>
                                  <a:rPr lang="en-US" sz="1600" b="1" dirty="0" smtClean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b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6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600" b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  <m:r>
                                      <a:rPr lang="en-US" sz="1600" b="1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⊙</m:t>
                                    </m:r>
                                    <m:r>
                                      <a:rPr lang="en-US" sz="1600" b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lang="en-US" sz="16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1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𝐂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lang="en-US" sz="1600" b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  <m:r>
                                          <a:rPr lang="en-US" sz="1600" b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600" b="1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600" b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</m:e>
                                          <m:sup>
                                            <m:r>
                                              <a:rPr lang="en-US" sz="1600" b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lang="en-US" sz="1600" b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𝐁</m:t>
                                </m:r>
                                <m:r>
                                  <a:rPr kumimoji="0" lang="en-US" sz="16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0" lang="en-US" sz="16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kumimoji="0" lang="en-US" sz="16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𝐀</m:t>
                                    </m:r>
                                    <m:r>
                                      <a:rPr kumimoji="0" lang="en-US" sz="16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⊙</m:t>
                                    </m:r>
                                    <m:r>
                                      <a:rPr kumimoji="0" lang="en-US" sz="16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𝐂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16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0" lang="en-US" sz="1600" b="1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1600" b="1" i="0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𝐀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1600" b="1" i="0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1600" b="1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𝐀</m:t>
                                        </m:r>
                                        <m:r>
                                          <a:rPr kumimoji="0" lang="en-US" sz="1600" b="1" i="0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sz="1600" b="1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1600" b="1" i="0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𝐂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1600" b="1" i="0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1600" b="1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𝐂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𝐂</m:t>
                                </m:r>
                                <m:r>
                                  <a:rPr kumimoji="0" lang="en-US" sz="1600" b="1" i="0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kumimoji="0" lang="en-US" sz="16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sz="1600" b="1" i="0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kumimoji="0" lang="en-US" sz="1600" b="1" i="1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𝟑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𝐁</m:t>
                                    </m:r>
                                    <m:r>
                                      <a:rPr kumimoji="0" lang="en-US" sz="1600" b="1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⊙</m:t>
                                    </m:r>
                                    <m:r>
                                      <a:rPr kumimoji="0" lang="en-US" sz="1600" b="1" i="0" u="none" strike="noStrike" kern="1200" cap="none" spc="0" normalizeH="0" baseline="0" noProof="0" dirty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𝐀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1600" b="0" i="1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kumimoji="0" lang="en-US" sz="1600" b="1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1600" b="1" i="0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𝐁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1600" b="1" i="0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1600" b="1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𝐁</m:t>
                                        </m:r>
                                        <m:r>
                                          <a:rPr kumimoji="0" lang="en-US" sz="1600" b="1" i="0" u="none" strike="noStrike" kern="1200" cap="none" spc="0" normalizeH="0" baseline="0" noProof="0" dirty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sz="1600" b="1" i="1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1600" b="1" i="0" u="none" strike="noStrike" kern="1200" cap="none" spc="0" normalizeH="0" baseline="0" noProof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𝐀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1600" b="1" i="0" u="none" strike="noStrike" kern="1200" cap="none" spc="0" normalizeH="0" baseline="0" noProof="0" dirty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𝐓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1600" b="1" i="0" u="none" strike="noStrike" kern="1200" cap="none" spc="0" normalizeH="0" baseline="0" noProof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𝐀</m:t>
                                        </m:r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1600" b="0" i="1" u="none" strike="noStrike" kern="1200" cap="none" spc="0" normalizeH="0" baseline="0" noProof="0" dirty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>
                            <a:lnSpc>
                              <a:spcPct val="9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500" dirty="0">
                              <a:solidFill>
                                <a:schemeClr val="tx1"/>
                              </a:solidFill>
                            </a:rPr>
                            <a:t>End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A38CDCD1-75B4-B944-98AF-578A5E4124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17620171"/>
                  </p:ext>
                </p:extLst>
              </p:nvPr>
            </p:nvGraphicFramePr>
            <p:xfrm>
              <a:off x="643345" y="2613642"/>
              <a:ext cx="3566160" cy="2194678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5661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Alternating Least Squares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8225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55" t="-18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66295E4-4757-274E-9331-7F2A5AF167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2743"/>
                  </p:ext>
                </p:extLst>
              </p:nvPr>
            </p:nvGraphicFramePr>
            <p:xfrm>
              <a:off x="5041609" y="2613642"/>
              <a:ext cx="3657600" cy="218954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08827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Gradient Descent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76434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For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 baseline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=1,… </m:t>
                              </m:r>
                            </m:oMath>
                          </a14:m>
                          <a:endParaRPr lang="en-US" sz="1400" b="0" baseline="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𝐀</m:t>
                                    </m:r>
                                  </m:e>
                                </m:acc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𝐀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1" dirty="0">
                                            <a:latin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</m:e>
                                      <m:sup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⊙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</m:e>
                                    </m:d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𝐀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𝐂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  <m:r>
                                          <a:rPr lang="en-US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400" b="1" i="1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𝐁</m:t>
                                    </m:r>
                                  </m:e>
                                </m:acc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𝐁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1" dirty="0">
                                            <a:latin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</m:e>
                                      <m:sup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⊙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</m:e>
                                    </m:d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𝐁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  <m:r>
                                          <a:rPr lang="en-US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𝐂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𝐂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400" b="1" i="1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𝐂</m:t>
                                    </m:r>
                                  </m:e>
                                </m:acc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𝐂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𝛼</m:t>
                                </m:r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200" b="1" dirty="0">
                                            <a:latin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</m:e>
                                      <m:sup>
                                        <m:r>
                                          <a:rPr lang="en-US" sz="1200" b="1" i="1" dirty="0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⊙</m:t>
                                        </m:r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</m:e>
                                    </m:d>
                                    <m:r>
                                      <a:rPr lang="en-US" sz="14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4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𝐂</m:t>
                                    </m:r>
                                    <m:d>
                                      <m:dPr>
                                        <m:ctrlPr>
                                          <a:rPr lang="en-US" sz="1400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𝐁</m:t>
                                        </m:r>
                                        <m:r>
                                          <a:rPr lang="en-US" sz="14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</m:e>
                                          <m:sup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4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T</m:t>
                                            </m:r>
                                          </m:sup>
                                        </m:sSup>
                                        <m:r>
                                          <a:rPr lang="en-US" sz="1400" b="1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𝐀</m:t>
                                        </m:r>
                                      </m:e>
                                    </m:d>
                                  </m:e>
                                </m:d>
                              </m:oMath>
                            </m:oMathPara>
                          </a14:m>
                          <a:endParaRPr lang="en-US" sz="1400" b="1" i="1" kern="1200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𝐀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𝐀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400" b="1" kern="1200" baseline="0" dirty="0">
                            <a:solidFill>
                              <a:schemeClr val="tx1"/>
                            </a:solidFill>
                            <a:ea typeface="+mn-ea"/>
                            <a:cs typeface="+mn-cs"/>
                          </a:endParaRPr>
                        </a:p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𝐁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𝐁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algn="l" defTabSz="914400" rtl="0" eaLnBrk="1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 </m:t>
                                </m:r>
                                <m:r>
                                  <a:rPr lang="en-US" sz="1400" b="1" i="0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𝐂</m:t>
                                </m:r>
                                <m:r>
                                  <a:rPr lang="en-US" sz="1400" b="1" kern="1200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←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400" b="1" i="1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b="1" i="0" kern="1200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𝐂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End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>
                <a:extLst>
                  <a:ext uri="{FF2B5EF4-FFF2-40B4-BE49-F238E27FC236}">
                    <a16:creationId xmlns:a16="http://schemas.microsoft.com/office/drawing/2014/main" id="{966295E4-4757-274E-9331-7F2A5AF167F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2743"/>
                  </p:ext>
                </p:extLst>
              </p:nvPr>
            </p:nvGraphicFramePr>
            <p:xfrm>
              <a:off x="5041609" y="2613642"/>
              <a:ext cx="3657600" cy="218954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1242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Gradient Descent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771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8121" r="-346" b="-33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F2F1E35-512A-0E4E-A40E-711FACE9CD0E}"/>
              </a:ext>
            </a:extLst>
          </p:cNvPr>
          <p:cNvSpPr/>
          <p:nvPr/>
        </p:nvSpPr>
        <p:spPr>
          <a:xfrm>
            <a:off x="1436581" y="3400226"/>
            <a:ext cx="1020417" cy="919684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18EB7AA-B1E8-084D-9F83-520464612E7D}"/>
              </a:ext>
            </a:extLst>
          </p:cNvPr>
          <p:cNvSpPr/>
          <p:nvPr/>
        </p:nvSpPr>
        <p:spPr>
          <a:xfrm>
            <a:off x="6119870" y="3091356"/>
            <a:ext cx="834887" cy="919684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512943-3A13-9B42-92F0-55AED2CCA333}"/>
              </a:ext>
            </a:extLst>
          </p:cNvPr>
          <p:cNvSpPr/>
          <p:nvPr/>
        </p:nvSpPr>
        <p:spPr>
          <a:xfrm>
            <a:off x="1009060" y="5750562"/>
            <a:ext cx="7633252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defTabSz="685800"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en-US" kern="0" dirty="0">
                <a:solidFill>
                  <a:prstClr val="black"/>
                </a:solidFill>
                <a:sym typeface="Wingdings" pitchFamily="2" charset="2"/>
              </a:rPr>
              <a:t>Even sparse tensor factorization n</a:t>
            </a:r>
            <a:r>
              <a:rPr lang="en-US" kern="0" dirty="0">
                <a:solidFill>
                  <a:prstClr val="black"/>
                </a:solidFill>
              </a:rPr>
              <a:t>eeds lots of computations and large </a:t>
            </a:r>
            <a:r>
              <a:rPr lang="en-US" b="1" kern="0" dirty="0">
                <a:solidFill>
                  <a:srgbClr val="FF0000"/>
                </a:solidFill>
              </a:rPr>
              <a:t>intermediate memory</a:t>
            </a:r>
            <a:r>
              <a:rPr lang="en-US" kern="0" dirty="0">
                <a:solidFill>
                  <a:prstClr val="black"/>
                </a:solidFill>
              </a:rPr>
              <a:t>!!</a:t>
            </a:r>
          </a:p>
          <a:p>
            <a:pPr marL="285750" indent="-285750" defTabSz="685800">
              <a:spcAft>
                <a:spcPts val="600"/>
              </a:spcAft>
              <a:buFont typeface="Wingdings" pitchFamily="2" charset="2"/>
              <a:buChar char="à"/>
              <a:defRPr/>
            </a:pPr>
            <a:r>
              <a:rPr lang="en-US" dirty="0">
                <a:solidFill>
                  <a:prstClr val="black"/>
                </a:solidFill>
              </a:rPr>
              <a:t>The existing algorithms are </a:t>
            </a:r>
            <a:r>
              <a:rPr lang="en-US" b="1" dirty="0">
                <a:solidFill>
                  <a:srgbClr val="FF0000"/>
                </a:solidFill>
              </a:rPr>
              <a:t>difficult to parallelize</a:t>
            </a:r>
            <a:r>
              <a:rPr lang="en-US" kern="0" dirty="0">
                <a:solidFill>
                  <a:prstClr val="black"/>
                </a:solidFill>
              </a:rPr>
              <a:t>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C9C217-5066-7049-94E9-4D3AB7BA48B4}"/>
                  </a:ext>
                </a:extLst>
              </p:cNvPr>
              <p:cNvSpPr/>
              <p:nvPr/>
            </p:nvSpPr>
            <p:spPr>
              <a:xfrm>
                <a:off x="1415185" y="4847773"/>
                <a:ext cx="6459605" cy="8765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100" b="1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100" b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1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1100" b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11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i="1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 dirty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sz="1100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11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1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sz="11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 i="1" dirty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sz="11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1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100" b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sSub>
                                <m:sSubPr>
                                  <m:ctrlPr>
                                    <a:rPr lang="en-US" sz="1100" b="1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sz="1100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100" i="1" dirty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𝑚𝑝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1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 (Khatri-Rao product)</a:t>
                </a:r>
              </a:p>
              <a:p>
                <a:pPr marL="171450" indent="-1714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1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1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1100" b="1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100" b="1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sz="11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sz="1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110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𝐁</m:t>
                    </m:r>
                    <m:r>
                      <a:rPr lang="en-US" sz="11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1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 i="1" dirty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100" i="1" dirty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1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1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100" dirty="0">
                    <a:solidFill>
                      <a:prstClr val="black"/>
                    </a:solidFill>
                    <a:latin typeface="Franklin Gothic Book" panose="020B0503020102020204"/>
                  </a:rPr>
                  <a:t> (</a:t>
                </a:r>
                <a:r>
                  <a:rPr lang="en-US" sz="11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Hadamard product)</a:t>
                </a:r>
                <a:endParaRPr lang="en-US" sz="11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5C9C217-5066-7049-94E9-4D3AB7BA48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5185" y="4847773"/>
                <a:ext cx="6459605" cy="8765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E293963-FACB-D546-AD93-7A547F4302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016347"/>
                  </p:ext>
                </p:extLst>
              </p:nvPr>
            </p:nvGraphicFramePr>
            <p:xfrm>
              <a:off x="3224472" y="1582341"/>
              <a:ext cx="2849252" cy="73698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492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Optimization Problem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5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func>
                                      <m:funcPr>
                                        <m:ctrlPr>
                                          <a:rPr lang="en-US" sz="15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limLow>
                                          <m:limLowPr>
                                            <m:ctrlPr>
                                              <a:rPr lang="en-US" sz="15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limLow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50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min</m:t>
                                            </m:r>
                                          </m:e>
                                          <m:lim>
                                            <m:r>
                                              <a:rPr lang="en-US" sz="15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𝐀</m:t>
                                            </m:r>
                                            <m:r>
                                              <a:rPr lang="en-US" sz="15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5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𝐁</m:t>
                                            </m:r>
                                            <m:r>
                                              <a:rPr lang="en-US" sz="1500" b="0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US" sz="1500" b="1" i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𝐂</m:t>
                                            </m:r>
                                          </m:lim>
                                        </m:limLow>
                                      </m:fName>
                                      <m:e>
                                        <m:r>
                                          <a:rPr lang="en-US" sz="15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d>
                                          <m:dPr>
                                            <m:begChr m:val="‖"/>
                                            <m:endChr m:val="‖"/>
                                            <m:ctrlPr>
                                              <a:rPr lang="en-US" sz="150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500" b="1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𝓨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sz="1500" b="1" dirty="0">
                                                <a:solidFill>
                                                  <a:schemeClr val="tx1"/>
                                                </a:solidFill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sz="1500" b="0" i="1" dirty="0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500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500" b="1" i="1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𝐀</m:t>
                                                </m:r>
                                                <m:r>
                                                  <a:rPr lang="en-US" sz="1500" b="0" i="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sz="1500" b="1" i="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𝐁</m:t>
                                                </m:r>
                                                <m:r>
                                                  <a:rPr lang="en-US" sz="1500" b="0" i="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, </m:t>
                                                </m:r>
                                                <m:r>
                                                  <a:rPr lang="en-US" sz="1500" b="1" i="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𝐂</m:t>
                                                </m:r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func>
                                  </m:e>
                                  <m:sup>
                                    <m:r>
                                      <a:rPr lang="en-US" sz="1500" b="1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5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3E293963-FACB-D546-AD93-7A547F4302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7016347"/>
                  </p:ext>
                </p:extLst>
              </p:nvPr>
            </p:nvGraphicFramePr>
            <p:xfrm>
              <a:off x="3224472" y="1582341"/>
              <a:ext cx="2849252" cy="73698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28492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Optimization Problem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408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442" t="-937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C3D034-6C73-2940-AD60-E6B3EBD45E8B}"/>
              </a:ext>
            </a:extLst>
          </p:cNvPr>
          <p:cNvCxnSpPr/>
          <p:nvPr/>
        </p:nvCxnSpPr>
        <p:spPr>
          <a:xfrm>
            <a:off x="4648417" y="2324487"/>
            <a:ext cx="0" cy="137160"/>
          </a:xfrm>
          <a:prstGeom prst="line">
            <a:avLst/>
          </a:prstGeom>
          <a:noFill/>
          <a:ln w="12700" cap="flat" cmpd="sng" algn="in">
            <a:solidFill>
              <a:srgbClr val="8C8D86"/>
            </a:solidFill>
            <a:prstDash val="solid"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263F79-0D82-104D-8F18-BE08D04C55EB}"/>
              </a:ext>
            </a:extLst>
          </p:cNvPr>
          <p:cNvCxnSpPr/>
          <p:nvPr/>
        </p:nvCxnSpPr>
        <p:spPr>
          <a:xfrm>
            <a:off x="2426425" y="2445565"/>
            <a:ext cx="0" cy="137160"/>
          </a:xfrm>
          <a:prstGeom prst="line">
            <a:avLst/>
          </a:prstGeom>
          <a:noFill/>
          <a:ln w="12700" cap="flat" cmpd="sng" algn="in">
            <a:solidFill>
              <a:srgbClr val="8C8D86"/>
            </a:solidFill>
            <a:prstDash val="solid"/>
            <a:headEnd type="none" w="med" len="med"/>
            <a:tailEnd type="arrow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88657-76FA-B14E-8FDF-6DC754C31A29}"/>
              </a:ext>
            </a:extLst>
          </p:cNvPr>
          <p:cNvCxnSpPr/>
          <p:nvPr/>
        </p:nvCxnSpPr>
        <p:spPr>
          <a:xfrm>
            <a:off x="2426425" y="2445565"/>
            <a:ext cx="4437126" cy="0"/>
          </a:xfrm>
          <a:prstGeom prst="line">
            <a:avLst/>
          </a:prstGeom>
          <a:noFill/>
          <a:ln w="12700" cap="flat" cmpd="sng" algn="in">
            <a:solidFill>
              <a:srgbClr val="8C8D86"/>
            </a:solidFill>
            <a:prstDash val="soli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0D1F2F0-C4AB-7546-89CF-EAFE1FA216F3}"/>
              </a:ext>
            </a:extLst>
          </p:cNvPr>
          <p:cNvCxnSpPr/>
          <p:nvPr/>
        </p:nvCxnSpPr>
        <p:spPr>
          <a:xfrm>
            <a:off x="6870409" y="2445565"/>
            <a:ext cx="0" cy="137160"/>
          </a:xfrm>
          <a:prstGeom prst="line">
            <a:avLst/>
          </a:prstGeom>
          <a:noFill/>
          <a:ln w="12700" cap="flat" cmpd="sng" algn="in">
            <a:solidFill>
              <a:srgbClr val="8C8D86"/>
            </a:solidFill>
            <a:prstDash val="solid"/>
            <a:headEnd type="none" w="med" len="med"/>
            <a:tailEnd type="arrow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2939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5A6B592B-8DFF-D64F-9BB0-42EAE792A687}"/>
              </a:ext>
            </a:extLst>
          </p:cNvPr>
          <p:cNvGraphicFramePr>
            <a:graphicFrameLocks noGrp="1"/>
          </p:cNvGraphicFramePr>
          <p:nvPr/>
        </p:nvGraphicFramePr>
        <p:xfrm>
          <a:off x="3496297" y="3818926"/>
          <a:ext cx="5219558" cy="2509328"/>
        </p:xfrm>
        <a:graphic>
          <a:graphicData uri="http://schemas.openxmlformats.org/drawingml/2006/table">
            <a:tbl>
              <a:tblPr firstRow="1" bandRow="1"/>
              <a:tblGrid>
                <a:gridCol w="52195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/>
                      <a:r>
                        <a:rPr lang="en-US" sz="1600" dirty="0" err="1">
                          <a:solidFill>
                            <a:schemeClr val="tx1"/>
                          </a:solidFill>
                        </a:rPr>
                        <a:t>DFacTo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0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690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04DC31-8DF9-A84F-A651-16B961213F1D}"/>
                  </a:ext>
                </a:extLst>
              </p:cNvPr>
              <p:cNvSpPr/>
              <p:nvPr/>
            </p:nvSpPr>
            <p:spPr>
              <a:xfrm>
                <a:off x="406423" y="2333738"/>
                <a:ext cx="1517788" cy="5807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004DC31-8DF9-A84F-A651-16B961213F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23" y="2333738"/>
                <a:ext cx="1517788" cy="5807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E1B721-352B-9041-928B-B34B60BC49D5}"/>
                  </a:ext>
                </a:extLst>
              </p:cNvPr>
              <p:cNvSpPr txBox="1"/>
              <p:nvPr/>
            </p:nvSpPr>
            <p:spPr>
              <a:xfrm>
                <a:off x="1885289" y="3572471"/>
                <a:ext cx="765466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4E1B721-352B-9041-928B-B34B60BC4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5289" y="3572471"/>
                <a:ext cx="765466" cy="307969"/>
              </a:xfrm>
              <a:prstGeom prst="rect">
                <a:avLst/>
              </a:prstGeom>
              <a:blipFill>
                <a:blip r:embed="rId4"/>
                <a:stretch>
                  <a:fillRect l="-322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92472B-6551-AA40-B2ED-588B00C5B71F}"/>
                  </a:ext>
                </a:extLst>
              </p:cNvPr>
              <p:cNvSpPr txBox="1"/>
              <p:nvPr/>
            </p:nvSpPr>
            <p:spPr>
              <a:xfrm>
                <a:off x="1879277" y="3021846"/>
                <a:ext cx="778290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A92472B-6551-AA40-B2ED-588B00C5B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77" y="3021846"/>
                <a:ext cx="778290" cy="307969"/>
              </a:xfrm>
              <a:prstGeom prst="rect">
                <a:avLst/>
              </a:prstGeom>
              <a:blipFill>
                <a:blip r:embed="rId5"/>
                <a:stretch>
                  <a:fillRect l="-3226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FDE12A-EB5E-724E-8569-A8143EB0DA43}"/>
                  </a:ext>
                </a:extLst>
              </p:cNvPr>
              <p:cNvSpPr txBox="1"/>
              <p:nvPr/>
            </p:nvSpPr>
            <p:spPr>
              <a:xfrm>
                <a:off x="928527" y="4758216"/>
                <a:ext cx="1103507" cy="642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US" sz="1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12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8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4FDE12A-EB5E-724E-8569-A8143EB0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527" y="4758216"/>
                <a:ext cx="1103507" cy="642484"/>
              </a:xfrm>
              <a:prstGeom prst="rect">
                <a:avLst/>
              </a:prstGeom>
              <a:blipFill>
                <a:blip r:embed="rId6"/>
                <a:stretch>
                  <a:fillRect l="-2273" t="-39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A95352-5762-4343-8FA8-A1B3536D29E2}"/>
                  </a:ext>
                </a:extLst>
              </p:cNvPr>
              <p:cNvSpPr txBox="1"/>
              <p:nvPr/>
            </p:nvSpPr>
            <p:spPr>
              <a:xfrm>
                <a:off x="645354" y="5736920"/>
                <a:ext cx="1567673" cy="488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d>
                        <m:dPr>
                          <m:ctrlP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2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A95352-5762-4343-8FA8-A1B3536D2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354" y="5736920"/>
                <a:ext cx="1567673" cy="488403"/>
              </a:xfrm>
              <a:prstGeom prst="rect">
                <a:avLst/>
              </a:prstGeom>
              <a:blipFill>
                <a:blip r:embed="rId7"/>
                <a:stretch>
                  <a:fillRect l="-1613" t="-2564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Down Arrow 56">
            <a:extLst>
              <a:ext uri="{FF2B5EF4-FFF2-40B4-BE49-F238E27FC236}">
                <a16:creationId xmlns:a16="http://schemas.microsoft.com/office/drawing/2014/main" id="{14B063C5-0AC3-6048-88C1-AB45318F38B8}"/>
              </a:ext>
            </a:extLst>
          </p:cNvPr>
          <p:cNvSpPr/>
          <p:nvPr/>
        </p:nvSpPr>
        <p:spPr>
          <a:xfrm>
            <a:off x="1403093" y="5467745"/>
            <a:ext cx="167115" cy="269175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F8B341-2AF8-D44F-8028-ABBC22B32201}"/>
                  </a:ext>
                </a:extLst>
              </p:cNvPr>
              <p:cNvSpPr txBox="1"/>
              <p:nvPr/>
            </p:nvSpPr>
            <p:spPr>
              <a:xfrm>
                <a:off x="3563068" y="4112810"/>
                <a:ext cx="1114088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p>
                                  <m: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:,1</m:t>
                          </m:r>
                        </m:sub>
                      </m:sSub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BF8B341-2AF8-D44F-8028-ABBC22B32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068" y="4112810"/>
                <a:ext cx="1114088" cy="1002134"/>
              </a:xfrm>
              <a:prstGeom prst="rect">
                <a:avLst/>
              </a:prstGeom>
              <a:blipFill>
                <a:blip r:embed="rId8"/>
                <a:stretch>
                  <a:fillRect t="-3797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Down Arrow 58">
            <a:extLst>
              <a:ext uri="{FF2B5EF4-FFF2-40B4-BE49-F238E27FC236}">
                <a16:creationId xmlns:a16="http://schemas.microsoft.com/office/drawing/2014/main" id="{6145B029-5CD3-5442-B322-216E4BD6AB81}"/>
              </a:ext>
            </a:extLst>
          </p:cNvPr>
          <p:cNvSpPr/>
          <p:nvPr/>
        </p:nvSpPr>
        <p:spPr>
          <a:xfrm rot="16200000">
            <a:off x="4775052" y="5136990"/>
            <a:ext cx="167115" cy="269175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B730A4-8B06-564B-8115-5C93C49AEC51}"/>
                  </a:ext>
                </a:extLst>
              </p:cNvPr>
              <p:cNvSpPr txBox="1"/>
              <p:nvPr/>
            </p:nvSpPr>
            <p:spPr>
              <a:xfrm>
                <a:off x="3570907" y="5196402"/>
                <a:ext cx="1114088" cy="1002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p>
                                  <m: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:,2</m:t>
                          </m:r>
                        </m:sub>
                      </m:sSub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FB730A4-8B06-564B-8115-5C93C49A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907" y="5196402"/>
                <a:ext cx="1114088" cy="1002134"/>
              </a:xfrm>
              <a:prstGeom prst="rect">
                <a:avLst/>
              </a:prstGeom>
              <a:blipFill>
                <a:blip r:embed="rId9"/>
                <a:stretch>
                  <a:fillRect t="-1250"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256959-B43A-9B47-A761-7B41571CF88E}"/>
                  </a:ext>
                </a:extLst>
              </p:cNvPr>
              <p:cNvSpPr/>
              <p:nvPr/>
            </p:nvSpPr>
            <p:spPr>
              <a:xfrm>
                <a:off x="4993197" y="4108706"/>
                <a:ext cx="1635384" cy="10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𝑢𝑛𝑣𝑒𝑐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2,3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050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:,1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05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4256959-B43A-9B47-A761-7B41571CF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97" y="4108706"/>
                <a:ext cx="1635384" cy="10886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BA466A-E7E3-DA4A-98D2-C4681DFF3188}"/>
                  </a:ext>
                </a:extLst>
              </p:cNvPr>
              <p:cNvSpPr/>
              <p:nvPr/>
            </p:nvSpPr>
            <p:spPr>
              <a:xfrm>
                <a:off x="4993197" y="5194096"/>
                <a:ext cx="1635384" cy="10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𝑢𝑛𝑣𝑒𝑐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2, 3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050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en-US" sz="105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FBA466A-E7E3-DA4A-98D2-C4681DFF3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3197" y="5194096"/>
                <a:ext cx="1635384" cy="10886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E42899-566C-FA4F-8D4A-3D5E810FF0DD}"/>
                  </a:ext>
                </a:extLst>
              </p:cNvPr>
              <p:cNvSpPr/>
              <p:nvPr/>
            </p:nvSpPr>
            <p:spPr>
              <a:xfrm>
                <a:off x="6929020" y="4108706"/>
                <a:ext cx="1831720" cy="10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𝑢𝑛𝑣𝑒𝑐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2, 3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050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:,1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:,1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5E42899-566C-FA4F-8D4A-3D5E810FF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20" y="4108706"/>
                <a:ext cx="1831720" cy="108869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8BDD210-035C-7748-94C1-2E4578F320AB}"/>
                  </a:ext>
                </a:extLst>
              </p:cNvPr>
              <p:cNvSpPr/>
              <p:nvPr/>
            </p:nvSpPr>
            <p:spPr>
              <a:xfrm>
                <a:off x="6929020" y="5163849"/>
                <a:ext cx="1831720" cy="1088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0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𝑢𝑛𝑣𝑒𝑐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2, 3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ctrlPr>
                                    <a:rPr lang="en-US" sz="10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05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050" b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05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m:rPr>
                                          <m:sty m:val="p"/>
                                        </m:rPr>
                                        <a:rPr lang="en-US" sz="105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050" b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𝐛</m:t>
                                      </m:r>
                                    </m:e>
                                    <m:sub>
                                      <m:r>
                                        <a:rPr lang="en-US" sz="10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:,2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0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𝐜</m:t>
                          </m:r>
                        </m:e>
                        <m:sub>
                          <m:r>
                            <a:rPr lang="en-US" sz="10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:,2</m:t>
                          </m:r>
                        </m:sub>
                      </m:sSub>
                    </m:oMath>
                  </m:oMathPara>
                </a14:m>
                <a:endParaRPr lang="en-US" sz="105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defTabSz="685800">
                  <a:spcBef>
                    <a:spcPts val="45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0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88BDD210-035C-7748-94C1-2E4578F320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20" y="5163849"/>
                <a:ext cx="1831720" cy="10886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A5242495-C221-274D-91C0-9EE9A473EEBB}"/>
              </a:ext>
            </a:extLst>
          </p:cNvPr>
          <p:cNvGraphicFramePr>
            <a:graphicFrameLocks noGrp="1"/>
          </p:cNvGraphicFramePr>
          <p:nvPr/>
        </p:nvGraphicFramePr>
        <p:xfrm>
          <a:off x="240786" y="4358791"/>
          <a:ext cx="2693051" cy="1965404"/>
        </p:xfrm>
        <a:graphic>
          <a:graphicData uri="http://schemas.openxmlformats.org/drawingml/2006/table">
            <a:tbl>
              <a:tblPr firstRow="1" bandRow="1"/>
              <a:tblGrid>
                <a:gridCol w="2693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Naïve Algorithm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0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298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CAEDE217-07EF-5A40-AAEE-427E78EC4B48}"/>
              </a:ext>
            </a:extLst>
          </p:cNvPr>
          <p:cNvGraphicFramePr>
            <a:graphicFrameLocks noGrp="1"/>
          </p:cNvGraphicFramePr>
          <p:nvPr/>
        </p:nvGraphicFramePr>
        <p:xfrm>
          <a:off x="240785" y="2008700"/>
          <a:ext cx="2692355" cy="1913917"/>
        </p:xfrm>
        <a:graphic>
          <a:graphicData uri="http://schemas.openxmlformats.org/drawingml/2006/table">
            <a:tbl>
              <a:tblPr firstRow="1" bandRow="1"/>
              <a:tblGrid>
                <a:gridCol w="269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71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Inputs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C0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14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Franklin Gothic Book" panose="020B0503020102020204"/>
                        </a:defRPr>
                      </a:lvl9pPr>
                    </a:lstStyle>
                    <a:p>
                      <a:pPr algn="l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97B6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88F6B04-D63D-3747-BAD5-8DBC660BC35D}"/>
                  </a:ext>
                </a:extLst>
              </p:cNvPr>
              <p:cNvSpPr/>
              <p:nvPr/>
            </p:nvSpPr>
            <p:spPr>
              <a:xfrm>
                <a:off x="3118102" y="1837852"/>
                <a:ext cx="5229858" cy="461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4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 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sz="140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4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:,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𝑢𝑛𝑣𝑒𝑐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𝐘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:,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:,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en-US" sz="1400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88F6B04-D63D-3747-BAD5-8DBC660BC3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02" y="1837852"/>
                <a:ext cx="5229858" cy="461729"/>
              </a:xfrm>
              <a:prstGeom prst="rect">
                <a:avLst/>
              </a:prstGeom>
              <a:blipFill>
                <a:blip r:embed="rId14"/>
                <a:stretch>
                  <a:fillRect l="-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DDA6841-E418-8342-B6CB-8F752CBF0916}"/>
              </a:ext>
            </a:extLst>
          </p:cNvPr>
          <p:cNvCxnSpPr>
            <a:cxnSpLocks/>
          </p:cNvCxnSpPr>
          <p:nvPr/>
        </p:nvCxnSpPr>
        <p:spPr>
          <a:xfrm>
            <a:off x="2933140" y="3806498"/>
            <a:ext cx="563157" cy="552293"/>
          </a:xfrm>
          <a:prstGeom prst="straightConnector1">
            <a:avLst/>
          </a:prstGeom>
          <a:noFill/>
          <a:ln w="12700" cap="flat" cmpd="sng" algn="in">
            <a:solidFill>
              <a:srgbClr val="FF0000"/>
            </a:solidFill>
            <a:prstDash val="solid"/>
            <a:tailEnd type="triangle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2BD75AD6-1375-1243-B372-E64F2E376824}"/>
              </a:ext>
            </a:extLst>
          </p:cNvPr>
          <p:cNvCxnSpPr>
            <a:cxnSpLocks/>
            <a:stCxn id="67" idx="2"/>
            <a:endCxn id="66" idx="0"/>
          </p:cNvCxnSpPr>
          <p:nvPr/>
        </p:nvCxnSpPr>
        <p:spPr>
          <a:xfrm>
            <a:off x="1586962" y="3922617"/>
            <a:ext cx="349" cy="436174"/>
          </a:xfrm>
          <a:prstGeom prst="straightConnector1">
            <a:avLst/>
          </a:prstGeom>
          <a:noFill/>
          <a:ln w="12700" cap="flat" cmpd="sng" algn="in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816A3D6-0EB3-A141-8581-9A048EA45994}"/>
              </a:ext>
            </a:extLst>
          </p:cNvPr>
          <p:cNvSpPr txBox="1"/>
          <p:nvPr/>
        </p:nvSpPr>
        <p:spPr>
          <a:xfrm>
            <a:off x="4533047" y="5002889"/>
            <a:ext cx="721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Franklin Gothic Book" panose="020B0503020102020204"/>
              </a:rPr>
              <a:t>reshape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77024FE-E27D-A540-BD47-140ECDB55E55}"/>
                  </a:ext>
                </a:extLst>
              </p:cNvPr>
              <p:cNvSpPr/>
              <p:nvPr/>
            </p:nvSpPr>
            <p:spPr>
              <a:xfrm>
                <a:off x="152965" y="2852378"/>
                <a:ext cx="1321371" cy="1095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p>
                                  <m:r>
                                    <a:rPr lang="en-US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2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en-US" sz="12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12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n-US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77024FE-E27D-A540-BD47-140ECDB55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65" y="2852378"/>
                <a:ext cx="1321371" cy="10956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Line Callout 1 72">
                <a:extLst>
                  <a:ext uri="{FF2B5EF4-FFF2-40B4-BE49-F238E27FC236}">
                    <a16:creationId xmlns:a16="http://schemas.microsoft.com/office/drawing/2014/main" id="{AE102DC3-18FB-AC40-9B36-83F9D01F1D10}"/>
                  </a:ext>
                </a:extLst>
              </p:cNvPr>
              <p:cNvSpPr/>
              <p:nvPr/>
            </p:nvSpPr>
            <p:spPr>
              <a:xfrm>
                <a:off x="6929020" y="1081016"/>
                <a:ext cx="2058820" cy="552828"/>
              </a:xfrm>
              <a:prstGeom prst="borderCallout1">
                <a:avLst>
                  <a:gd name="adj1" fmla="val 98767"/>
                  <a:gd name="adj2" fmla="val 49945"/>
                  <a:gd name="adj3" fmla="val 229421"/>
                  <a:gd name="adj4" fmla="val 51969"/>
                </a:avLst>
              </a:prstGeom>
              <a:noFill/>
              <a:ln w="9525" cap="flat" cmpd="sng" algn="in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05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𝑛𝑛𝑧𝑟</m:t>
                    </m:r>
                  </m:oMath>
                </a14:m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en-US" sz="105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𝑛𝑛𝑧𝑐</m:t>
                    </m:r>
                  </m:oMath>
                </a14:m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): # of rows (columns) that contain at least one non-zero element</a:t>
                </a:r>
              </a:p>
            </p:txBody>
          </p:sp>
        </mc:Choice>
        <mc:Fallback xmlns="">
          <p:sp>
            <p:nvSpPr>
              <p:cNvPr id="73" name="Line Callout 1 72">
                <a:extLst>
                  <a:ext uri="{FF2B5EF4-FFF2-40B4-BE49-F238E27FC236}">
                    <a16:creationId xmlns:a16="http://schemas.microsoft.com/office/drawing/2014/main" id="{AE102DC3-18FB-AC40-9B36-83F9D01F1D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020" y="1081016"/>
                <a:ext cx="2058820" cy="552828"/>
              </a:xfrm>
              <a:prstGeom prst="borderCallout1">
                <a:avLst>
                  <a:gd name="adj1" fmla="val 98767"/>
                  <a:gd name="adj2" fmla="val 49945"/>
                  <a:gd name="adj3" fmla="val 229421"/>
                  <a:gd name="adj4" fmla="val 51969"/>
                </a:avLst>
              </a:prstGeom>
              <a:blipFill>
                <a:blip r:embed="rId16"/>
                <a:stretch>
                  <a:fillRect/>
                </a:stretch>
              </a:blipFill>
              <a:ln w="9525" cap="flat" cmpd="sng" algn="in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B5533A1-4306-3748-ACE2-6F38BDB39047}"/>
              </a:ext>
            </a:extLst>
          </p:cNvPr>
          <p:cNvSpPr/>
          <p:nvPr/>
        </p:nvSpPr>
        <p:spPr>
          <a:xfrm>
            <a:off x="3182790" y="1497204"/>
            <a:ext cx="23201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/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[</a:t>
            </a:r>
            <a:r>
              <a:rPr lang="en-US" sz="1350" b="1" dirty="0">
                <a:solidFill>
                  <a:prstClr val="black"/>
                </a:solidFill>
                <a:latin typeface="Franklin Gothic Book" panose="020B0503020102020204"/>
              </a:rPr>
              <a:t>Choi</a:t>
            </a:r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 &amp; </a:t>
            </a:r>
            <a:r>
              <a:rPr lang="en-US" sz="1350" dirty="0" err="1">
                <a:solidFill>
                  <a:prstClr val="black"/>
                </a:solidFill>
                <a:latin typeface="Franklin Gothic Book" panose="020B0503020102020204"/>
              </a:rPr>
              <a:t>Vishwanathan</a:t>
            </a:r>
            <a:r>
              <a:rPr lang="en-US" sz="1350" dirty="0">
                <a:solidFill>
                  <a:prstClr val="black"/>
                </a:solidFill>
                <a:latin typeface="Franklin Gothic Book" panose="020B0503020102020204"/>
              </a:rPr>
              <a:t>,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25">
                <a:extLst>
                  <a:ext uri="{FF2B5EF4-FFF2-40B4-BE49-F238E27FC236}">
                    <a16:creationId xmlns:a16="http://schemas.microsoft.com/office/drawing/2014/main" id="{4B4B67BD-6151-1245-8161-12DACB528E71}"/>
                  </a:ext>
                </a:extLst>
              </p:cNvPr>
              <p:cNvSpPr/>
              <p:nvPr/>
            </p:nvSpPr>
            <p:spPr>
              <a:xfrm>
                <a:off x="3118102" y="2248274"/>
                <a:ext cx="5707850" cy="4147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spcBef>
                    <a:spcPts val="450"/>
                  </a:spcBef>
                </a:pPr>
                <a:r>
                  <a:rPr lang="en-US" sz="14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 2</a:t>
                </a:r>
                <a:r>
                  <a:rPr lang="en-US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#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𝑛𝑜𝑛𝑧𝑒𝑟𝑜𝑠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</m:t>
                    </m:r>
                    <m:d>
                      <m:d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sSub>
                          <m:sSub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𝐛</m:t>
                            </m:r>
                          </m:e>
                          <m:sub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:,</m:t>
                            </m:r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𝑛𝑛𝑧𝑟</m:t>
                    </m:r>
                    <m:d>
                      <m:d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𝑛𝑛𝑧𝑐</m:t>
                    </m:r>
                    <m:d>
                      <m:d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𝐘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6" name="Rectangle 25">
                <a:extLst>
                  <a:ext uri="{FF2B5EF4-FFF2-40B4-BE49-F238E27FC236}">
                    <a16:creationId xmlns:a16="http://schemas.microsoft.com/office/drawing/2014/main" id="{4B4B67BD-6151-1245-8161-12DACB528E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02" y="2248274"/>
                <a:ext cx="5707850" cy="414729"/>
              </a:xfrm>
              <a:prstGeom prst="rect">
                <a:avLst/>
              </a:prstGeom>
              <a:blipFill>
                <a:blip r:embed="rId17"/>
                <a:stretch>
                  <a:fillRect l="-444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02A9D19E-562C-5B42-B426-E1DA2914EA18}"/>
                  </a:ext>
                </a:extLst>
              </p:cNvPr>
              <p:cNvSpPr/>
              <p:nvPr/>
            </p:nvSpPr>
            <p:spPr>
              <a:xfrm>
                <a:off x="3118102" y="2589567"/>
                <a:ext cx="6025898" cy="750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spcBef>
                    <a:spcPts val="450"/>
                  </a:spcBef>
                </a:pPr>
                <a:r>
                  <a:rPr lang="en-US" sz="1400" b="1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Lemma 3</a:t>
                </a:r>
                <a:r>
                  <a:rPr lang="en-US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𝑇h𝑒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𝑙𝑜𝑐𝑎𝑡𝑖𝑜𝑛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𝑡h𝑒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𝑛𝑜𝑛𝑧𝑒𝑟𝑜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𝑒𝑛𝑡𝑟𝑖𝑒𝑠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𝑢𝑛𝑣𝑒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𝐘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:,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endParaRPr lang="en-US" sz="140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defTabSz="685800"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  <a:ea typeface="Cambria Math" panose="02040503050406030204" pitchFamily="18" charset="0"/>
                  </a:rPr>
                  <a:t>                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𝑑𝑒𝑝𝑒𝑛𝑑𝑠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𝑜𝑛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𝐘</m:t>
                                </m:r>
                              </m:e>
                              <m:sup>
                                <m:r>
                                  <a:rPr lang="en-US" sz="14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𝑖𝑛𝑑𝑒𝑝𝑒𝑛𝑑𝑒𝑛𝑡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77" name="Rectangle 25">
                <a:extLst>
                  <a:ext uri="{FF2B5EF4-FFF2-40B4-BE49-F238E27FC236}">
                    <a16:creationId xmlns:a16="http://schemas.microsoft.com/office/drawing/2014/main" id="{02A9D19E-562C-5B42-B426-E1DA2914E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102" y="2589567"/>
                <a:ext cx="6025898" cy="750718"/>
              </a:xfrm>
              <a:prstGeom prst="rect">
                <a:avLst/>
              </a:prstGeom>
              <a:blipFill>
                <a:blip r:embed="rId18"/>
                <a:stretch>
                  <a:fillRect l="-421"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0E94C435-8B92-7A4D-B75C-E46E1267AC44}"/>
              </a:ext>
            </a:extLst>
          </p:cNvPr>
          <p:cNvSpPr txBox="1"/>
          <p:nvPr/>
        </p:nvSpPr>
        <p:spPr>
          <a:xfrm>
            <a:off x="6333283" y="5002889"/>
            <a:ext cx="7213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1050" b="1" dirty="0">
                <a:solidFill>
                  <a:prstClr val="black"/>
                </a:solidFill>
                <a:latin typeface="Franklin Gothic Book" panose="020B0503020102020204"/>
              </a:rPr>
              <a:t>multiply</a:t>
            </a:r>
          </a:p>
        </p:txBody>
      </p:sp>
      <p:sp>
        <p:nvSpPr>
          <p:cNvPr id="50" name="Down Arrow 49">
            <a:extLst>
              <a:ext uri="{FF2B5EF4-FFF2-40B4-BE49-F238E27FC236}">
                <a16:creationId xmlns:a16="http://schemas.microsoft.com/office/drawing/2014/main" id="{6FC9726F-E349-6840-9D9F-3BA9DAFEE860}"/>
              </a:ext>
            </a:extLst>
          </p:cNvPr>
          <p:cNvSpPr/>
          <p:nvPr/>
        </p:nvSpPr>
        <p:spPr>
          <a:xfrm rot="16200000">
            <a:off x="6610399" y="5136990"/>
            <a:ext cx="167115" cy="269175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5" name="Title 7">
            <a:extLst>
              <a:ext uri="{FF2B5EF4-FFF2-40B4-BE49-F238E27FC236}">
                <a16:creationId xmlns:a16="http://schemas.microsoft.com/office/drawing/2014/main" id="{9086F611-CEAA-C148-94DA-467127864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</a:rPr>
              <a:t>Distributed Factorization of Tensors (</a:t>
            </a:r>
            <a:r>
              <a:rPr lang="en-US" altLang="ko-KR" sz="3600" b="1" dirty="0" err="1">
                <a:solidFill>
                  <a:prstClr val="black"/>
                </a:solidFill>
                <a:latin typeface="Calibri" panose="020F0502020204030204"/>
              </a:rPr>
              <a:t>DFacTo</a:t>
            </a: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0038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114F9-DC73-4193-A9FC-8D1DFE32EC9A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8F700EC-3771-4740-BE4F-BF33DE281451}"/>
              </a:ext>
            </a:extLst>
          </p:cNvPr>
          <p:cNvCxnSpPr/>
          <p:nvPr/>
        </p:nvCxnSpPr>
        <p:spPr>
          <a:xfrm>
            <a:off x="0" y="101796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C2744FA9-9180-574D-BFDB-E9D50960ED59}"/>
              </a:ext>
            </a:extLst>
          </p:cNvPr>
          <p:cNvSpPr txBox="1">
            <a:spLocks/>
          </p:cNvSpPr>
          <p:nvPr/>
        </p:nvSpPr>
        <p:spPr>
          <a:xfrm>
            <a:off x="776912" y="1913446"/>
            <a:ext cx="7200900" cy="3044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036" indent="-288036" algn="l" defTabSz="685800" rtl="0" eaLnBrk="1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5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5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0287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3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3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7145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0574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2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4003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7432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–"/>
              <a:defRPr sz="105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086100" indent="-288036" algn="l" defTabSz="685800" rtl="0" eaLnBrk="1" latinLnBrk="0" hangingPunct="1">
              <a:lnSpc>
                <a:spcPct val="94000"/>
              </a:lnSpc>
              <a:spcBef>
                <a:spcPts val="375"/>
              </a:spcBef>
              <a:spcAft>
                <a:spcPts val="150"/>
              </a:spcAft>
              <a:buFont typeface="Franklin Gothic Book" panose="020B0503020102020204" pitchFamily="34" charset="0"/>
              <a:buChar char="■"/>
              <a:defRPr sz="105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1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	</a:t>
            </a:r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94000"/>
              </a:lnSpc>
              <a:spcBef>
                <a:spcPts val="750"/>
              </a:spcBef>
              <a:spcAft>
                <a:spcPts val="15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BE68355F-59DF-6F47-8260-51C97066AF01}"/>
              </a:ext>
            </a:extLst>
          </p:cNvPr>
          <p:cNvSpPr/>
          <p:nvPr/>
        </p:nvSpPr>
        <p:spPr>
          <a:xfrm rot="5400000">
            <a:off x="4734298" y="3023393"/>
            <a:ext cx="137160" cy="617220"/>
          </a:xfrm>
          <a:prstGeom prst="downArrow">
            <a:avLst/>
          </a:prstGeom>
          <a:solidFill>
            <a:srgbClr val="FF0000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ABCD5F8-963A-7240-9221-E482B66A1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562987"/>
                  </p:ext>
                </p:extLst>
              </p:nvPr>
            </p:nvGraphicFramePr>
            <p:xfrm>
              <a:off x="776912" y="2387409"/>
              <a:ext cx="3682093" cy="184893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6820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 err="1">
                              <a:solidFill>
                                <a:schemeClr val="tx1"/>
                              </a:solidFill>
                            </a:rPr>
                            <a:t>DFacTo</a:t>
                          </a:r>
                          <a:r>
                            <a:rPr lang="en-US" sz="18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80633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Input: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1"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sz="140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Output: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endParaRPr lang="en-US" sz="140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While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=1, 2, ⋯, 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oMath>
                          </a14:m>
                          <a:endParaRPr lang="en-US" sz="1400" b="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	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𝑣𝑎𝑙𝑢𝑒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1">
                                          <a:latin typeface="Cambria Math" panose="02040503050406030204" pitchFamily="18" charset="0"/>
                                        </a:rPr>
                                        <m:t>𝐌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1">
                                                  <a:latin typeface="Cambria Math" panose="02040503050406030204" pitchFamily="18" charset="0"/>
                                                </a:rPr>
                                                <m:t>𝐘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	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0" smtClean="0"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𝐌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latin typeface="Cambria Math" panose="02040503050406030204" pitchFamily="18" charset="0"/>
                                    </a:rPr>
                                    <m:t>𝐜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  <a:p>
                          <a:pPr marL="0" lvl="0" indent="0">
                            <a:buNone/>
                          </a:pPr>
                          <a:r>
                            <a:rPr lang="en-US" sz="1400" dirty="0"/>
                            <a:t>End</a:t>
                          </a:r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>
                <a:extLst>
                  <a:ext uri="{FF2B5EF4-FFF2-40B4-BE49-F238E27FC236}">
                    <a16:creationId xmlns:a16="http://schemas.microsoft.com/office/drawing/2014/main" id="{EABCD5F8-963A-7240-9221-E482B66A16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0562987"/>
                  </p:ext>
                </p:extLst>
              </p:nvPr>
            </p:nvGraphicFramePr>
            <p:xfrm>
              <a:off x="776912" y="2387409"/>
              <a:ext cx="3682093" cy="184893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6820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 err="1">
                              <a:solidFill>
                                <a:schemeClr val="tx1"/>
                              </a:solidFill>
                            </a:rPr>
                            <a:t>DFacTo</a:t>
                          </a:r>
                          <a:r>
                            <a:rPr lang="en-US" sz="18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Algorithm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06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44" t="-25000" b="-4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5E322690-932A-C344-BB1C-BF971493A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4668687"/>
                  </p:ext>
                </p:extLst>
              </p:nvPr>
            </p:nvGraphicFramePr>
            <p:xfrm>
              <a:off x="5163775" y="2387409"/>
              <a:ext cx="3026309" cy="181583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26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29718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Naïve Algorithm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7293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dk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marL="0" indent="0">
                            <a:buNone/>
                          </a:pPr>
                          <a:r>
                            <a:rPr lang="en-US" sz="1400" dirty="0"/>
                            <a:t>Input: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dirty="0"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p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oMath>
                          </a14:m>
                          <a:endParaRPr lang="en-US" sz="1400" dirty="0"/>
                        </a:p>
                        <a:p>
                          <a:pPr marL="0" indent="0">
                            <a:buNone/>
                          </a:pPr>
                          <a:r>
                            <a:rPr lang="en-US" sz="1400" dirty="0"/>
                            <a:t>Output: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</m:oMath>
                          </a14:m>
                          <a:endParaRPr lang="en-US" sz="1400" dirty="0"/>
                        </a:p>
                        <a:p>
                          <a:endParaRPr lang="en-US" sz="1400" b="1" i="0" dirty="0">
                            <a:latin typeface="Cambria Math" panose="02040503050406030204" pitchFamily="18" charset="0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r>
                                <a:rPr lang="en-US" sz="1400" b="1" i="0" dirty="0" smtClean="0">
                                  <a:latin typeface="Cambria Math" panose="02040503050406030204" pitchFamily="18" charset="0"/>
                                </a:rPr>
                                <m:t>𝐍</m:t>
                              </m:r>
                              <m:r>
                                <a:rPr lang="en-US" sz="1400" b="1" i="1" dirty="0" smtClean="0">
                                  <a:latin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1400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1" dirty="0">
                                      <a:latin typeface="Cambria Math" panose="02040503050406030204" pitchFamily="18" charset="0"/>
                                    </a:rPr>
                                    <m:t>𝐘</m:t>
                                  </m:r>
                                </m:e>
                                <m:sup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1" dirty="0">
                                      <a:latin typeface="Cambria Math" panose="02040503050406030204" pitchFamily="18" charset="0"/>
                                    </a:rPr>
                                    <m:t>𝐂</m:t>
                                  </m:r>
                                  <m:r>
                                    <a:rPr lang="en-US" sz="1400" b="1" i="1" dirty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r>
                                    <a:rPr lang="en-US" sz="1400" b="1" dirty="0">
                                      <a:latin typeface="Cambria Math" panose="02040503050406030204" pitchFamily="18" charset="0"/>
                                    </a:rPr>
                                    <m:t>𝐁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  <a:p>
                          <a:endParaRPr lang="en-US" sz="14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6" name="Table 35">
                <a:extLst>
                  <a:ext uri="{FF2B5EF4-FFF2-40B4-BE49-F238E27FC236}">
                    <a16:creationId xmlns:a16="http://schemas.microsoft.com/office/drawing/2014/main" id="{5E322690-932A-C344-BB1C-BF971493AFC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34668687"/>
                  </p:ext>
                </p:extLst>
              </p:nvPr>
            </p:nvGraphicFramePr>
            <p:xfrm>
              <a:off x="5163775" y="2387409"/>
              <a:ext cx="3026309" cy="181583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2630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4290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1pPr>
                          <a:lvl2pPr marL="457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2pPr>
                          <a:lvl3pPr marL="914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3pPr>
                          <a:lvl4pPr marL="1371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4pPr>
                          <a:lvl5pPr marL="18288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5pPr>
                          <a:lvl6pPr marL="22860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6pPr>
                          <a:lvl7pPr marL="27432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7pPr>
                          <a:lvl8pPr marL="32004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8pPr>
                          <a:lvl9pPr marL="3657600" algn="l" defTabSz="914400" rtl="0" eaLnBrk="1" latinLnBrk="0" hangingPunct="1">
                            <a:defRPr sz="1800" b="1" kern="1200">
                              <a:solidFill>
                                <a:schemeClr val="lt1"/>
                              </a:solidFill>
                              <a:latin typeface="Franklin Gothic Book" panose="020B0503020102020204"/>
                            </a:defRPr>
                          </a:lvl9pPr>
                        </a:lstStyle>
                        <a:p>
                          <a:pPr algn="ctr"/>
                          <a:r>
                            <a:rPr lang="en-US" sz="1800" dirty="0">
                              <a:solidFill>
                                <a:schemeClr val="tx1"/>
                              </a:solidFill>
                            </a:rPr>
                            <a:t>Naïve Algorithm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E6C069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729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34290" marB="34290" anchor="ctr">
                        <a:lnL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897B6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5641" r="-418" b="-8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6BA862-093C-E344-B7DF-351649AB88EC}"/>
                  </a:ext>
                </a:extLst>
              </p:cNvPr>
              <p:cNvSpPr/>
              <p:nvPr/>
            </p:nvSpPr>
            <p:spPr>
              <a:xfrm>
                <a:off x="798342" y="1585085"/>
                <a:ext cx="4313146" cy="7550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spcAft>
                    <a:spcPts val="45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𝐌</m:t>
                            </m:r>
                          </m:e>
                          <m:sup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𝑢𝑛𝑣𝑒</m:t>
                            </m:r>
                            <m:sSub>
                              <m:sSub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</m:d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400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𝐘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𝐛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:,</m:t>
                                    </m:r>
                                    <m:r>
                                      <a:rPr lang="en-US" sz="1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sz="1400" i="1" dirty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defTabSz="685800">
                  <a:spcAft>
                    <a:spcPts val="45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𝐧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b>
                      <m:sSub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×1</m:t>
                        </m:r>
                      </m:sup>
                    </m:sSup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["/>
                        <m:endChr m:val="]"/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𝐧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:,</m:t>
                                  </m:r>
                                  <m:r>
                                    <a:rPr lang="en-US" sz="1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</a:rPr>
                  <a:t>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06BA862-093C-E344-B7DF-351649AB88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42" y="1585085"/>
                <a:ext cx="4313146" cy="7550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927D81-16B7-B64A-9821-845A8CF87A45}"/>
                  </a:ext>
                </a:extLst>
              </p:cNvPr>
              <p:cNvSpPr/>
              <p:nvPr/>
            </p:nvSpPr>
            <p:spPr>
              <a:xfrm>
                <a:off x="5163775" y="5250895"/>
                <a:ext cx="2811780" cy="8894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𝑱𝑲</m:t>
                        </m:r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e>
                              <m:sup>
                                <m:r>
                                  <a:rPr lang="en-US" sz="135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𝓨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135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1350" b="1" dirty="0">
                    <a:solidFill>
                      <a:prstClr val="black"/>
                    </a:solidFill>
                    <a:latin typeface="Franklin Gothic Book" panose="020B0503020102020204"/>
                  </a:rPr>
                  <a:t> flops</a:t>
                </a:r>
              </a:p>
              <a:p>
                <a:pPr marL="214313" indent="-214313" defTabSz="685800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z="135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Franklin Gothic Book" panose="020B0503020102020204"/>
                  </a:rPr>
                  <a:t>: </a:t>
                </a:r>
                <a14:m>
                  <m:oMath xmlns:m="http://schemas.openxmlformats.org/officeDocument/2006/math"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𝐽𝐾𝑅</m:t>
                    </m:r>
                  </m:oMath>
                </a14:m>
                <a:endParaRPr lang="en-US" sz="1350" b="1" dirty="0">
                  <a:solidFill>
                    <a:prstClr val="black"/>
                  </a:solidFill>
                  <a:latin typeface="Franklin Gothic Book" panose="020B0503020102020204"/>
                </a:endParaRPr>
              </a:p>
              <a:p>
                <a:pPr marL="214313" indent="-214313" defTabSz="685800">
                  <a:lnSpc>
                    <a:spcPct val="12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35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35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r>
                      <a:rPr lang="en-US" sz="1350" b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Franklin Gothic Book" panose="020B0503020102020204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35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𝓨</m:t>
                            </m:r>
                          </m:sup>
                        </m:sSup>
                      </m:e>
                    </m:d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AB927D81-16B7-B64A-9821-845A8CF87A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75" y="5250895"/>
                <a:ext cx="2811780" cy="889411"/>
              </a:xfrm>
              <a:prstGeom prst="rect">
                <a:avLst/>
              </a:prstGeom>
              <a:blipFill>
                <a:blip r:embed="rId6"/>
                <a:stretch>
                  <a:fillRect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A686C0F-DC05-0E45-9E84-8F2D00377E2E}"/>
                  </a:ext>
                </a:extLst>
              </p:cNvPr>
              <p:cNvSpPr/>
              <p:nvPr/>
            </p:nvSpPr>
            <p:spPr>
              <a:xfrm>
                <a:off x="1741319" y="5197314"/>
                <a:ext cx="2747078" cy="11240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2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𝒏𝒏𝒛𝒄</m:t>
                        </m:r>
                        <m:d>
                          <m:dPr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135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b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𝐘</m:t>
                                        </m:r>
                                      </m:e>
                                      <m:sup>
                                        <m:r>
                                          <a:rPr lang="en-US" sz="135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d>
                        <m:r>
                          <a:rPr lang="en-US" sz="135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135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𝛀</m:t>
                                </m:r>
                              </m:e>
                              <m:sup>
                                <m:r>
                                  <a:rPr lang="en-US" sz="135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𝓨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sz="135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1350" b="1" dirty="0">
                    <a:solidFill>
                      <a:prstClr val="black"/>
                    </a:solidFill>
                    <a:latin typeface="Franklin Gothic Book" panose="020B0503020102020204"/>
                    <a:cs typeface="Arial" panose="020B0604020202020204" pitchFamily="34" charset="0"/>
                  </a:rPr>
                  <a:t> flops</a:t>
                </a:r>
              </a:p>
              <a:p>
                <a:pPr marL="214313" indent="-214313" defTabSz="6858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35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𝐛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Franklin Gothic Book" panose="020B0503020102020204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Ω</m:t>
                            </m:r>
                          </m:e>
                          <m:sup>
                            <m:r>
                              <a:rPr lang="en-US" sz="135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𝓨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  <a:cs typeface="Arial" panose="020B0604020202020204" pitchFamily="34" charset="0"/>
                </a:endParaRPr>
              </a:p>
              <a:p>
                <a:pPr marL="214313" indent="-214313" defTabSz="6858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𝐜</m:t>
                        </m:r>
                      </m:e>
                      <m:sub>
                        <m: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:,</m:t>
                        </m:r>
                        <m: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  <a:latin typeface="Franklin Gothic Book" panose="020B0503020102020204"/>
                    <a:cs typeface="Arial" panose="020B0604020202020204" pitchFamily="34" charset="0"/>
                  </a:rPr>
                  <a:t> :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𝑛𝑛𝑧𝑟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𝐘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A686C0F-DC05-0E45-9E84-8F2D00377E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319" y="5197314"/>
                <a:ext cx="2747078" cy="1124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1A7C9CF-D83E-E141-863D-5093AAC2624B}"/>
                  </a:ext>
                </a:extLst>
              </p:cNvPr>
              <p:cNvSpPr/>
              <p:nvPr/>
            </p:nvSpPr>
            <p:spPr>
              <a:xfrm>
                <a:off x="4465026" y="5250895"/>
                <a:ext cx="5357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</m:oMath>
                  </m:oMathPara>
                </a14:m>
                <a:endParaRPr lang="en-US" sz="2400" b="1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1A7C9CF-D83E-E141-863D-5093AAC26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026" y="5250895"/>
                <a:ext cx="5357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57B2DC-B87F-7B44-B8F6-F59F5506FA10}"/>
                  </a:ext>
                </a:extLst>
              </p:cNvPr>
              <p:cNvSpPr/>
              <p:nvPr/>
            </p:nvSpPr>
            <p:spPr>
              <a:xfrm>
                <a:off x="3852350" y="2716591"/>
                <a:ext cx="461088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𝐌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A57B2DC-B87F-7B44-B8F6-F59F5506FA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350" y="2716591"/>
                <a:ext cx="461088" cy="3000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>
            <a:extLst>
              <a:ext uri="{FF2B5EF4-FFF2-40B4-BE49-F238E27FC236}">
                <a16:creationId xmlns:a16="http://schemas.microsoft.com/office/drawing/2014/main" id="{4EBDEE28-4E7C-4F49-AB8A-1A2342B36276}"/>
              </a:ext>
            </a:extLst>
          </p:cNvPr>
          <p:cNvSpPr/>
          <p:nvPr/>
        </p:nvSpPr>
        <p:spPr>
          <a:xfrm>
            <a:off x="3797069" y="2943375"/>
            <a:ext cx="411480" cy="270776"/>
          </a:xfrm>
          <a:prstGeom prst="rect">
            <a:avLst/>
          </a:prstGeom>
          <a:noFill/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C965191-813D-8E45-95D5-87AB7CAA57A9}"/>
              </a:ext>
            </a:extLst>
          </p:cNvPr>
          <p:cNvSpPr/>
          <p:nvPr/>
        </p:nvSpPr>
        <p:spPr>
          <a:xfrm>
            <a:off x="3797069" y="2943374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AE903D4-9B6A-B849-BFF6-7A4A5752F42D}"/>
              </a:ext>
            </a:extLst>
          </p:cNvPr>
          <p:cNvSpPr/>
          <p:nvPr/>
        </p:nvSpPr>
        <p:spPr>
          <a:xfrm>
            <a:off x="3797069" y="3073447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665BB47-1318-3C45-81AC-EDFBE2CE16BE}"/>
              </a:ext>
            </a:extLst>
          </p:cNvPr>
          <p:cNvSpPr/>
          <p:nvPr/>
        </p:nvSpPr>
        <p:spPr>
          <a:xfrm>
            <a:off x="3934229" y="3073447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62A330-A860-024D-8686-30C742AB935B}"/>
              </a:ext>
            </a:extLst>
          </p:cNvPr>
          <p:cNvSpPr/>
          <p:nvPr/>
        </p:nvSpPr>
        <p:spPr>
          <a:xfrm>
            <a:off x="4071389" y="2943374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91DF7FF-0ADA-374C-AA88-A449A788A6FD}"/>
              </a:ext>
            </a:extLst>
          </p:cNvPr>
          <p:cNvSpPr/>
          <p:nvPr/>
        </p:nvSpPr>
        <p:spPr>
          <a:xfrm>
            <a:off x="3797069" y="3629182"/>
            <a:ext cx="411480" cy="270776"/>
          </a:xfrm>
          <a:prstGeom prst="rect">
            <a:avLst/>
          </a:prstGeom>
          <a:noFill/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DDA5BC-0391-E24D-85C3-B3D7E453BA22}"/>
              </a:ext>
            </a:extLst>
          </p:cNvPr>
          <p:cNvSpPr/>
          <p:nvPr/>
        </p:nvSpPr>
        <p:spPr>
          <a:xfrm>
            <a:off x="3797069" y="3629182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08FEA6-74D6-834E-B703-14A17D9288D7}"/>
              </a:ext>
            </a:extLst>
          </p:cNvPr>
          <p:cNvSpPr/>
          <p:nvPr/>
        </p:nvSpPr>
        <p:spPr>
          <a:xfrm>
            <a:off x="3797069" y="3759254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4F4731-055E-2D45-8ABD-80569F6EC0C9}"/>
              </a:ext>
            </a:extLst>
          </p:cNvPr>
          <p:cNvSpPr/>
          <p:nvPr/>
        </p:nvSpPr>
        <p:spPr>
          <a:xfrm>
            <a:off x="3934229" y="3759254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706980D-39C2-4940-AE8D-EC96C0FCC050}"/>
              </a:ext>
            </a:extLst>
          </p:cNvPr>
          <p:cNvSpPr/>
          <p:nvPr/>
        </p:nvSpPr>
        <p:spPr>
          <a:xfrm>
            <a:off x="4071389" y="3629182"/>
            <a:ext cx="137160" cy="135941"/>
          </a:xfrm>
          <a:prstGeom prst="rect">
            <a:avLst/>
          </a:prstGeom>
          <a:solidFill>
            <a:srgbClr val="8C8D86">
              <a:lumMod val="60000"/>
              <a:lumOff val="40000"/>
            </a:srgbClr>
          </a:solidFill>
          <a:ln w="6350" cap="flat" cmpd="sng" algn="in">
            <a:solidFill>
              <a:srgbClr val="8C8D8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2</a:t>
            </a:r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63725D0B-27AD-7B4F-BA8E-C0BC09198284}"/>
              </a:ext>
            </a:extLst>
          </p:cNvPr>
          <p:cNvSpPr/>
          <p:nvPr/>
        </p:nvSpPr>
        <p:spPr>
          <a:xfrm>
            <a:off x="3939547" y="3220373"/>
            <a:ext cx="137160" cy="411480"/>
          </a:xfrm>
          <a:prstGeom prst="downArrow">
            <a:avLst/>
          </a:prstGeom>
          <a:solidFill>
            <a:srgbClr val="897B61"/>
          </a:solidFill>
          <a:ln w="34925" cap="flat" cmpd="sng" algn="in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D24D9-3527-F840-962F-F4557F7F44D5}"/>
                  </a:ext>
                </a:extLst>
              </p:cNvPr>
              <p:cNvSpPr/>
              <p:nvPr/>
            </p:nvSpPr>
            <p:spPr>
              <a:xfrm>
                <a:off x="6147444" y="1125807"/>
                <a:ext cx="2550955" cy="3775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:r>
                  <a:rPr lang="en-US" sz="1400" b="1" dirty="0">
                    <a:solidFill>
                      <a:prstClr val="black"/>
                    </a:solidFill>
                    <a:latin typeface="Franklin Gothic Book" panose="020B0503020102020204"/>
                  </a:rPr>
                  <a:t>ALS: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𝐘</m:t>
                        </m:r>
                      </m:e>
                      <m:sup>
                        <m: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  <m:sSup>
                      <m:sSup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4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</m:e>
                              <m:sup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𝐂</m:t>
                            </m:r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p>
                              <m:sSupPr>
                                <m:ctrlPr>
                                  <a:rPr lang="en-US" sz="1400" b="1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𝐁</m:t>
                                </m:r>
                              </m:e>
                              <m:sup>
                                <m:r>
                                  <a:rPr lang="en-US" sz="1400" b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𝐓</m:t>
                                </m:r>
                              </m:sup>
                            </m:sSup>
                            <m:r>
                              <a:rPr lang="en-US" sz="1400" b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𝐁</m:t>
                            </m:r>
                          </m:e>
                        </m:d>
                      </m:e>
                      <m:sup>
                        <m: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DED24D9-3527-F840-962F-F4557F7F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44" y="1125807"/>
                <a:ext cx="2550955" cy="377539"/>
              </a:xfrm>
              <a:prstGeom prst="rect">
                <a:avLst/>
              </a:prstGeom>
              <a:blipFill>
                <a:blip r:embed="rId10"/>
                <a:stretch>
                  <a:fillRect l="-49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D0D35E-4224-7147-AC3A-15ACF9D245CF}"/>
                  </a:ext>
                </a:extLst>
              </p:cNvPr>
              <p:cNvSpPr/>
              <p:nvPr/>
            </p:nvSpPr>
            <p:spPr>
              <a:xfrm>
                <a:off x="6147445" y="1470131"/>
                <a:ext cx="2879250" cy="33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𝐆𝐃</m:t>
                      </m:r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: −</m:t>
                      </m:r>
                      <m:sSup>
                        <m:sSupPr>
                          <m:ctrlPr>
                            <a:rPr lang="en-US" sz="1400" b="1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𝐘</m:t>
                          </m:r>
                        </m:e>
                        <m:sup>
                          <m:r>
                            <a:rPr lang="en-US" sz="1400" b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⊙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sz="14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𝐂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US" sz="1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𝐁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400" b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en-US" sz="1400" b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𝐁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3D0D35E-4224-7147-AC3A-15ACF9D24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45" y="1470131"/>
                <a:ext cx="2879250" cy="335476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AD3A1F-C003-5540-98C7-042B3D337E6D}"/>
                  </a:ext>
                </a:extLst>
              </p:cNvPr>
              <p:cNvSpPr txBox="1"/>
              <p:nvPr/>
            </p:nvSpPr>
            <p:spPr>
              <a:xfrm>
                <a:off x="5163775" y="4194717"/>
                <a:ext cx="315957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 defTabSz="685800">
                  <a:buFontTx/>
                  <a:buChar char="-"/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</a:rPr>
                  <a:t>Need to compute a huge dense matrix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𝐂</m:t>
                        </m:r>
                        <m:r>
                          <a:rPr lang="en-US" sz="1400" b="1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1400" b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𝐁</m:t>
                        </m:r>
                      </m:e>
                    </m:d>
                  </m:oMath>
                </a14:m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  <a:p>
                <a:pPr marL="214313" indent="-214313" defTabSz="685800">
                  <a:buFontTx/>
                  <a:buChar char="-"/>
                </a:pPr>
                <a:endParaRPr lang="en-US" sz="140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5AD3A1F-C003-5540-98C7-042B3D337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775" y="4194717"/>
                <a:ext cx="3159578" cy="738664"/>
              </a:xfrm>
              <a:prstGeom prst="rect">
                <a:avLst/>
              </a:prstGeom>
              <a:blipFill>
                <a:blip r:embed="rId12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BB5B4-FAA6-5446-AC35-8FEFB032B1F3}"/>
                  </a:ext>
                </a:extLst>
              </p:cNvPr>
              <p:cNvSpPr txBox="1"/>
              <p:nvPr/>
            </p:nvSpPr>
            <p:spPr>
              <a:xfrm>
                <a:off x="774533" y="4194717"/>
                <a:ext cx="388858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 defTabSz="685800">
                  <a:buFontTx/>
                  <a:buChar char="-"/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</a:rPr>
                  <a:t>Precompute the location of the nonzero entries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𝐌</m:t>
                        </m:r>
                      </m:e>
                      <m:sup>
                        <m:r>
                          <a:rPr lang="en-US" sz="1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</a:rPr>
                  <a:t> and compute only the value every loop.</a:t>
                </a:r>
              </a:p>
              <a:p>
                <a:pPr marL="214313" indent="-214313" defTabSz="685800">
                  <a:buFontTx/>
                  <a:buChar char="-"/>
                </a:pPr>
                <a:r>
                  <a:rPr lang="en-US" sz="1400" dirty="0">
                    <a:solidFill>
                      <a:prstClr val="black"/>
                    </a:solidFill>
                    <a:latin typeface="Franklin Gothic Book" panose="020B0503020102020204"/>
                  </a:rPr>
                  <a:t>Require two sparse matrix-vector products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DBBB5B4-FAA6-5446-AC35-8FEFB032B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33" y="4194717"/>
                <a:ext cx="3888580" cy="954107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Line Callout 1 56">
                <a:extLst>
                  <a:ext uri="{FF2B5EF4-FFF2-40B4-BE49-F238E27FC236}">
                    <a16:creationId xmlns:a16="http://schemas.microsoft.com/office/drawing/2014/main" id="{1BB2ED41-DBB6-5D46-B0F6-FFCFAA65BDE3}"/>
                  </a:ext>
                </a:extLst>
              </p:cNvPr>
              <p:cNvSpPr/>
              <p:nvPr/>
            </p:nvSpPr>
            <p:spPr>
              <a:xfrm>
                <a:off x="7572509" y="5571056"/>
                <a:ext cx="1235150" cy="411250"/>
              </a:xfrm>
              <a:prstGeom prst="borderCallout1">
                <a:avLst>
                  <a:gd name="adj1" fmla="val 3282"/>
                  <a:gd name="adj2" fmla="val 899"/>
                  <a:gd name="adj3" fmla="val -58822"/>
                  <a:gd name="adj4" fmla="val -89278"/>
                </a:avLst>
              </a:prstGeom>
              <a:noFill/>
              <a:ln w="9525" cap="flat" cmpd="sng" algn="in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685800" eaLnBrk="1" fontAlgn="auto" latinLnBrk="0" hangingPunct="1">
                  <a:lnSpc>
                    <a:spcPct val="10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05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en-US" sz="105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05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𝛀</m:t>
                            </m:r>
                          </m:e>
                          <m:sup>
                            <m:r>
                              <a:rPr kumimoji="0" lang="en-US" sz="105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𝓨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105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Franklin Gothic Book" panose="020B0503020102020204"/>
                    <a:ea typeface="+mn-ea"/>
                    <a:cs typeface="+mn-cs"/>
                  </a:rPr>
                  <a:t>: # of nonzero entries in </a:t>
                </a:r>
                <a14:m>
                  <m:oMath xmlns:m="http://schemas.openxmlformats.org/officeDocument/2006/math">
                    <m:r>
                      <a:rPr kumimoji="0" lang="en-US" sz="105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𝒴</m:t>
                    </m:r>
                  </m:oMath>
                </a14:m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Book" panose="020B05030201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Line Callout 1 56">
                <a:extLst>
                  <a:ext uri="{FF2B5EF4-FFF2-40B4-BE49-F238E27FC236}">
                    <a16:creationId xmlns:a16="http://schemas.microsoft.com/office/drawing/2014/main" id="{1BB2ED41-DBB6-5D46-B0F6-FFCFAA65B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509" y="5571056"/>
                <a:ext cx="1235150" cy="411250"/>
              </a:xfrm>
              <a:prstGeom prst="borderCallout1">
                <a:avLst>
                  <a:gd name="adj1" fmla="val 3282"/>
                  <a:gd name="adj2" fmla="val 899"/>
                  <a:gd name="adj3" fmla="val -58822"/>
                  <a:gd name="adj4" fmla="val -89278"/>
                </a:avLst>
              </a:prstGeom>
              <a:blipFill>
                <a:blip r:embed="rId14"/>
                <a:stretch>
                  <a:fillRect r="-538" b="-5882"/>
                </a:stretch>
              </a:blipFill>
              <a:ln w="9525" cap="flat" cmpd="sng" algn="in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3CF1335-2F1B-544B-B0A3-3A12947AB6B0}"/>
                  </a:ext>
                </a:extLst>
              </p:cNvPr>
              <p:cNvSpPr/>
              <p:nvPr/>
            </p:nvSpPr>
            <p:spPr>
              <a:xfrm>
                <a:off x="7599829" y="5256847"/>
                <a:ext cx="1098570" cy="3000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𝓨</m:t>
                      </m:r>
                      <m:r>
                        <a:rPr lang="en-US" sz="135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  <a:latin typeface="Franklin Gothic Book" panose="020B0503020102020204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3CF1335-2F1B-544B-B0A3-3A12947AB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9829" y="5256847"/>
                <a:ext cx="1098570" cy="300082"/>
              </a:xfrm>
              <a:prstGeom prst="rect">
                <a:avLst/>
              </a:prstGeom>
              <a:blipFill>
                <a:blip r:embed="rId1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itle 7">
            <a:extLst>
              <a:ext uri="{FF2B5EF4-FFF2-40B4-BE49-F238E27FC236}">
                <a16:creationId xmlns:a16="http://schemas.microsoft.com/office/drawing/2014/main" id="{195D7321-71A3-664E-96C5-06AEE7FF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1"/>
            <a:ext cx="8918713" cy="10179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</a:rPr>
              <a:t>Distributed Factorization of Tensors (</a:t>
            </a:r>
            <a:r>
              <a:rPr lang="en-US" altLang="ko-KR" sz="3600" b="1" dirty="0" err="1">
                <a:solidFill>
                  <a:prstClr val="black"/>
                </a:solidFill>
                <a:latin typeface="Calibri" panose="020F0502020204030204"/>
              </a:rPr>
              <a:t>DFacTo</a:t>
            </a: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</a:rPr>
              <a:t>)</a:t>
            </a:r>
            <a:endParaRPr lang="en-US" sz="4800" dirty="0"/>
          </a:p>
        </p:txBody>
      </p:sp>
      <p:sp>
        <p:nvSpPr>
          <p:cNvPr id="61" name="Rounded Rectangle 42">
            <a:extLst>
              <a:ext uri="{FF2B5EF4-FFF2-40B4-BE49-F238E27FC236}">
                <a16:creationId xmlns:a16="http://schemas.microsoft.com/office/drawing/2014/main" id="{70D478AE-2A76-3A43-A5A4-8AF27EFFDCD7}"/>
              </a:ext>
            </a:extLst>
          </p:cNvPr>
          <p:cNvSpPr/>
          <p:nvPr/>
        </p:nvSpPr>
        <p:spPr>
          <a:xfrm>
            <a:off x="6594412" y="1180375"/>
            <a:ext cx="825334" cy="305320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2" name="Rounded Rectangle 42">
            <a:extLst>
              <a:ext uri="{FF2B5EF4-FFF2-40B4-BE49-F238E27FC236}">
                <a16:creationId xmlns:a16="http://schemas.microsoft.com/office/drawing/2014/main" id="{9128E331-5F09-3F4D-AF56-69BDAD18F266}"/>
              </a:ext>
            </a:extLst>
          </p:cNvPr>
          <p:cNvSpPr/>
          <p:nvPr/>
        </p:nvSpPr>
        <p:spPr>
          <a:xfrm>
            <a:off x="6758587" y="1494175"/>
            <a:ext cx="825334" cy="305320"/>
          </a:xfrm>
          <a:prstGeom prst="roundRect">
            <a:avLst/>
          </a:prstGeom>
          <a:noFill/>
          <a:ln w="12700" cap="flat" cmpd="sng" algn="in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05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57" grpId="0"/>
      <p:bldP spid="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98.98764"/>
  <p:tag name="ORIGINALWIDTH" val="541.4323"/>
  <p:tag name="LATEXADDIN" val="\documentclass{article}&#10;\input{commands}&#10;\pagestyle{empty}&#10;\begin{document}&#10;&#10;$$&#10;\vy = \vz + \veta&#10;$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D:\IguanaTeX\IguanaTempFolder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16.4605"/>
  <p:tag name="ORIGINALWIDTH" val="1433.071"/>
  <p:tag name="LATEXADDIN" val="\documentclass{article}&#10;\input{commands}&#10;\pagestyle{empty}&#10;\begin{document}&#10;&#10;&#10;\begin{align*}&#10;\mSigma_{ii} &#10;&amp;= \E[(\vzhat_i - \vz)^T(\vzhat_i - \vz)]\\&#10;&amp;= \mathrm{MSE}_i&#10;\end{align*}&#10;&#10;&#10;&#10;\end{document}"/>
  <p:tag name="IGUANATEXSIZE" val="24"/>
  <p:tag name="IGUANATEXCURSOR" val="168"/>
  <p:tag name="TRANSPARENCY" val="True"/>
  <p:tag name="FILENAME" val=""/>
  <p:tag name="INPUTTYPE" val="0"/>
  <p:tag name="LATEXENGINEID" val="0"/>
  <p:tag name="TEMPFOLDER" val="D:\IguanaTeX\IguanaTempFolder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564.6794"/>
  <p:tag name="LATEXADDIN" val="\documentclass{article}&#10;\input{commands}&#10;\pagestyle{empty}&#10;\begin{document}&#10;&#10;$$&#10;\sum_{k=1}^K w_k = 1&#10;$$&#10;&#10;&#10;\end{document}"/>
  <p:tag name="IGUANATEXSIZE" val="24"/>
  <p:tag name="IGUANATEXCURSOR" val="100"/>
  <p:tag name="TRANSPARENCY" val="True"/>
  <p:tag name="FILENAME" val=""/>
  <p:tag name="INPUTTYPE" val="0"/>
  <p:tag name="LATEXENGINEID" val="0"/>
  <p:tag name="TEMPFOLDER" val="D:\IguanaTeX\IguanaTempFolder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.9872"/>
  <p:tag name="ORIGINALWIDTH" val="371.2036"/>
  <p:tag name="LATEXADDIN" val="\documentclass{article}&#10;\input{commands}&#10;\pagestyle{empty}&#10;\begin{document}&#10;&#10;$$&#10;w_k \ge 0&#10;$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D:\IguanaTeX\IguanaTempFolder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506.9366"/>
  <p:tag name="LATEXADDIN" val="\documentclass{article}&#10;\input{commands}&#10;\pagestyle{empty}&#10;\begin{document}&#10;&#10;subject to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D:\IguanaTeX\IguanaTempFolder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506.9366"/>
  <p:tag name="LATEXADDIN" val="\documentclass{article}&#10;\input{commands}&#10;\pagestyle{empty}&#10;\begin{document}&#10;&#10;subject to&#10;&#10;&#10;\end{document}"/>
  <p:tag name="IGUANATEXSIZE" val="24"/>
  <p:tag name="IGUANATEXCURSOR" val="87"/>
  <p:tag name="TRANSPARENCY" val="True"/>
  <p:tag name="FILENAME" val=""/>
  <p:tag name="INPUTTYPE" val="0"/>
  <p:tag name="LATEXENGINEID" val="0"/>
  <p:tag name="TEMPFOLDER" val="D:\IguanaTeX\IguanaTempFolder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332"/>
  <p:tag name="ORIGINALWIDTH" val="1116.61"/>
  <p:tag name="LATEXADDIN" val="\documentclass{article}&#10;\input{commands}&#10;\pagestyle{empty}&#10;\begin{document}&#10;&#10;$$&#10;\vw^T\vone = 1, \quad\quad \vw \ge 0&#10;$$&#10;&#10;&#10;\end{document}"/>
  <p:tag name="IGUANATEXSIZE" val="24"/>
  <p:tag name="IGUANATEXCURSOR" val="116"/>
  <p:tag name="TRANSPARENCY" val="True"/>
  <p:tag name="FILENAME" val=""/>
  <p:tag name="INPUTTYPE" val="0"/>
  <p:tag name="LATEXENGINEID" val="0"/>
  <p:tag name="TEMPFOLDER" val="D:\IguanaTeX\IguanaTempFolder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8"/>
  <p:tag name="ORIGINALWIDTH" val="1111.2"/>
  <p:tag name="LATEXADDIN" val="\documentclass{article}&#10;\input{commands}&#10;\pagestyle{empty}&#10;\begin{document}&#10;&#10;$$&#10;\mbox{minimize} \;\; f(\vw) = \vw^T\mSigma\vw&#10;$$&#10;&#10;&#10;\end{document}"/>
  <p:tag name="IGUANATEXSIZE" val="28"/>
  <p:tag name="IGUANATEXCURSOR" val="10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8"/>
  <p:tag name="ORIGINALWIDTH" val="1791.6"/>
  <p:tag name="LATEXADDIN" val="\documentclass{article}&#10;\input{commands}&#10;\pagestyle{empty}&#10;\begin{document}&#10;&#10;$$&#10;\mbox{subject to}\;\; \vw \in \Omega = \{\vw^T\vone = 1, \quad \vw\ge 0\}&#10;$$&#10;&#10;&#10;\end{document}"/>
  <p:tag name="IGUANATEXSIZE" val="28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8"/>
  <p:tag name="ORIGINALWIDTH" val="1430.4"/>
  <p:tag name="LATEXADDIN" val="\documentclass{article}&#10;\input{commands}&#10;\pagestyle{empty}&#10;\begin{document}&#10;&#10;$$&#10;f(\vu) = f(\vw^t) + \nabla f(\vw^t)(\vu - \vw^t)&#10;$$&#10;&#10;&#10;\end{document}"/>
  <p:tag name="IGUANATEXSIZE" val="28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8"/>
  <p:tag name="ORIGINALWIDTH" val="850.8"/>
  <p:tag name="LATEXADDIN" val="\documentclass{article}&#10;\input{commands}&#10;\pagestyle{empty}&#10;\begin{document}&#10;&#10;$$&#10;\mbox{minimize} \;\; \nabla f(\vw^t) \vu &#10;$$&#10;&#10;&#10;\end{document}"/>
  <p:tag name="IGUANATEXSIZE" val="28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497.9377"/>
  <p:tag name="LATEXADDIN" val="\documentclass{article}&#10;\input{commands}&#10;\pagestyle{empty}&#10;\begin{document}&#10;&#10;$$&#10;\vzhat = \calD(\vy)&#10;$$&#10;&#10;&#10;\end{document}"/>
  <p:tag name="IGUANATEXSIZE" val="24"/>
  <p:tag name="IGUANATEXCURSOR" val="99"/>
  <p:tag name="TRANSPARENCY" val="True"/>
  <p:tag name="FILENAME" val=""/>
  <p:tag name="INPUTTYPE" val="0"/>
  <p:tag name="LATEXENGINEID" val="0"/>
  <p:tag name="TEMPFOLDER" val="D:\IguanaTeX\IguanaTempFolder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6"/>
  <p:tag name="ORIGINALWIDTH" val="744.6"/>
  <p:tag name="LATEXADDIN" val="\documentclass{article}&#10;\input{commands}&#10;\pagestyle{empty}&#10;\begin{document}&#10;&#10;$$&#10;\mbox{subject to}\;\; \vu \in \Omega&#10;$$&#10;&#10;&#10;\end{document}"/>
  <p:tag name="IGUANATEXSIZE" val="28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"/>
  <p:tag name="ORIGINALWIDTH" val="1698"/>
  <p:tag name="LATEXADDIN" val="\documentclass{article}&#10;\input{commands}&#10;\pagestyle{empty}&#10;\begin{document}&#10;&#10;$$&#10;\vu = \ve_{i^*}, \;\;\mbox{where}\;\; i^* = \argmin{i} (\nabla f(\vw^t))_i&#10;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63.6"/>
  <p:tag name="LATEXADDIN" val="\documentclass{article}&#10;\input{commands}&#10;\pagestyle{empty}&#10;\begin{document}&#10;&#10;$$&#10;\Omega&#10;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908.1365"/>
  <p:tag name="LATEXADDIN" val="\documentclass{article}&#10;\input{commands}&#10;\pagestyle{empty}&#10;\begin{document}&#10;&#10;$$&#10;\vzhat = \sum_{k=1}^K w_k \calD_k(\vy)&#10;$$&#10;&#10;&#10;\end{document}"/>
  <p:tag name="IGUANATEXSIZE" val="24"/>
  <p:tag name="IGUANATEXCURSOR" val="113"/>
  <p:tag name="TRANSPARENCY" val="True"/>
  <p:tag name="FILENAME" val=""/>
  <p:tag name="INPUTTYPE" val="0"/>
  <p:tag name="LATEXENGINEID" val="0"/>
  <p:tag name="TEMPFOLDER" val="D:\IguanaTeX\IguanaTempFolder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365.9543"/>
  <p:tag name="ORIGINALWIDTH" val="564.6794"/>
  <p:tag name="LATEXADDIN" val="\documentclass{article}&#10;\input{commands}&#10;\pagestyle{empty}&#10;\begin{document}&#10;&#10;$$&#10;\sum_{k=1}^K w_k = 1&#10;$$&#10;&#10;&#10;\end{document}"/>
  <p:tag name="IGUANATEXSIZE" val="24"/>
  <p:tag name="IGUANATEXCURSOR" val="100"/>
  <p:tag name="TRANSPARENCY" val="True"/>
  <p:tag name="FILENAME" val=""/>
  <p:tag name="INPUTTYPE" val="0"/>
  <p:tag name="LATEXENGINEID" val="0"/>
  <p:tag name="TEMPFOLDER" val="D:\IguanaTeX\IguanaTempFolder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1.9872"/>
  <p:tag name="ORIGINALWIDTH" val="371.2036"/>
  <p:tag name="LATEXADDIN" val="\documentclass{article}&#10;\input{commands}&#10;\pagestyle{empty}&#10;\begin{document}&#10;&#10;$$&#10;w_k \ge 0&#10;$$&#10;&#10;&#10;\end{document}"/>
  <p:tag name="IGUANATEXSIZE" val="24"/>
  <p:tag name="IGUANATEXCURSOR" val="89"/>
  <p:tag name="TRANSPARENCY" val="True"/>
  <p:tag name="FILENAME" val=""/>
  <p:tag name="INPUTTYPE" val="0"/>
  <p:tag name="LATEXENGINEID" val="0"/>
  <p:tag name="TEMPFOLDER" val="D:\IguanaTeX\IguanaTempFolder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14.6982"/>
  <p:tag name="ORIGINALWIDTH" val="1634.046"/>
  <p:tag name="LATEXADDIN" val="\documentclass{article}&#10;\input{commands}&#10;\pagestyle{empty}&#10;\begin{document}&#10;&#10;$$&#10;\minimize{\vw} \;\; \left\| \vzhat - \sum_{k=1}^K w_k \calD_k(\vy) \right\|^2&#10;$$&#10;&#10;&#10;\end{document}"/>
  <p:tag name="IGUANATEXSIZE" val="24"/>
  <p:tag name="IGUANATEXCURSOR" val="100"/>
  <p:tag name="TRANSPARENCY" val="True"/>
  <p:tag name="FILENAME" val=""/>
  <p:tag name="INPUTTYPE" val="0"/>
  <p:tag name="LATEXENGINEID" val="0"/>
  <p:tag name="TEMPFOLDER" val="D:\IguanaTeX\IguanaTempFolder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5.9768"/>
  <p:tag name="ORIGINALWIDTH" val="929.1339"/>
  <p:tag name="LATEXADDIN" val="\documentclass{article}&#10;\input{commands}&#10;\pagestyle{empty}&#10;\begin{document}&#10;&#10;$$&#10;\minimize{\vw} \;\; \vw^T\mSigma\vw&#10;$$&#10;&#10;&#10;\end{document}"/>
  <p:tag name="IGUANATEXSIZE" val="24"/>
  <p:tag name="IGUANATEXCURSOR" val="115"/>
  <p:tag name="TRANSPARENCY" val="True"/>
  <p:tag name="FILENAME" val=""/>
  <p:tag name="INPUTTYPE" val="0"/>
  <p:tag name="LATEXENGINEID" val="0"/>
  <p:tag name="TEMPFOLDER" val="D:\IguanaTeX\IguanaTempFolder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9.2082"/>
  <p:tag name="ORIGINALWIDTH" val="720.6893"/>
  <p:tag name="LATEXADDIN" val="\documentclass{article}&#10;\input{commands}&#10;\pagestyle{empty}&#10;\begin{document}&#10;&#10;\begin{align*}&#10;\mSigma_{ij} &#10;&amp;= \E[(\vzhat_i - \vz)^T(\vzhat_j - \vz)]\\&#10;&amp;= \frac{\mathrm{MSE}_i - \mathrm{MSE}_j + \E[\|\vzhat_i-\vzhat_j\|^2]}{2}&#10;\end{align*}&#10;&#10;&#10;\end{document}"/>
  <p:tag name="IGUANATEXSIZE" val="24"/>
  <p:tag name="IGUANATEXCURSOR" val="223"/>
  <p:tag name="TRANSPARENCY" val="True"/>
  <p:tag name="FILENAME" val=""/>
  <p:tag name="INPUTTYPE" val="0"/>
  <p:tag name="LATEXENGINEID" val="0"/>
  <p:tag name="TEMPFOLDER" val="D:\IguanaTeX\IguanaTempFolder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5.2343"/>
  <p:tag name="ORIGINALWIDTH" val="617.1729"/>
  <p:tag name="LATEXADDIN" val="\documentclass{article}&#10;\input{commands}&#10;\pagestyle{empty}&#10;\begin{document}&#10;&#10;&#10;$$&#10;\vzhat_k = \calD_k(\vy)&#10;$$&#10;&#10;&#10;&#10;\end{document}"/>
  <p:tag name="IGUANATEXSIZE" val="24"/>
  <p:tag name="IGUANATEXCURSOR" val="104"/>
  <p:tag name="TRANSPARENCY" val="True"/>
  <p:tag name="FILENAME" val=""/>
  <p:tag name="INPUTTYPE" val="0"/>
  <p:tag name="LATEXENGINEID" val="0"/>
  <p:tag name="TEMPFOLDER" val="D:\IguanaTeX\IguanaTempFolder\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20875</TotalTime>
  <Words>2488</Words>
  <Application>Microsoft Office PowerPoint</Application>
  <PresentationFormat>화면 슬라이드 쇼(4:3)</PresentationFormat>
  <Paragraphs>662</Paragraphs>
  <Slides>36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.AppleSystemUIFont</vt:lpstr>
      <vt:lpstr>NimbusRomNo9L</vt:lpstr>
      <vt:lpstr>Arial</vt:lpstr>
      <vt:lpstr>Calibri</vt:lpstr>
      <vt:lpstr>Calibri Light</vt:lpstr>
      <vt:lpstr>Cambria Math</vt:lpstr>
      <vt:lpstr>Courier New</vt:lpstr>
      <vt:lpstr>Franklin Gothic Book</vt:lpstr>
      <vt:lpstr>Wingdings</vt:lpstr>
      <vt:lpstr>Office Theme</vt:lpstr>
      <vt:lpstr>Matrix and Tensor Factorization &amp; Deep Neural Network</vt:lpstr>
      <vt:lpstr>Research Interests</vt:lpstr>
      <vt:lpstr>Large Scale Machine Learning</vt:lpstr>
      <vt:lpstr>Matrix and Tensor Factorization</vt:lpstr>
      <vt:lpstr>Neural Network</vt:lpstr>
      <vt:lpstr>Distributed Factorization of Tensors (DFacTo)</vt:lpstr>
      <vt:lpstr>Tensor Factorization (CP Decomposition)</vt:lpstr>
      <vt:lpstr>Distributed Factorization of Tensors (DFacTo)</vt:lpstr>
      <vt:lpstr>Distributed Factorization of Tensors (DFacTo)</vt:lpstr>
      <vt:lpstr>Parallelizing DFacTo on a Cluster</vt:lpstr>
      <vt:lpstr>Experiment1 (Scaling on Real-World Datasets)</vt:lpstr>
      <vt:lpstr>PowerPoint 프레젠테이션</vt:lpstr>
      <vt:lpstr>Experiment3 (Synthetic Data)</vt:lpstr>
      <vt:lpstr>Optimal Combination of Image Denoisers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Short-term Future Work</vt:lpstr>
      <vt:lpstr>Research Interests</vt:lpstr>
      <vt:lpstr>PowerPoint 프레젠테이션</vt:lpstr>
      <vt:lpstr>PowerPoint 프레젠테이션</vt:lpstr>
      <vt:lpstr>PowerPoint 프레젠테이션</vt:lpstr>
      <vt:lpstr>Other Research Interests (Mid-term)</vt:lpstr>
      <vt:lpstr>PowerPoint 프레젠테이션</vt:lpstr>
      <vt:lpstr>PowerPoint 프레젠테이션</vt:lpstr>
      <vt:lpstr>PowerPoint 프레젠테이션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Non-iterative Image Reconstruction  for Quanta Image Sensors</dc:title>
  <dc:creator>Stanley Chan</dc:creator>
  <cp:lastModifiedBy>Joon Hee Choi</cp:lastModifiedBy>
  <cp:revision>583</cp:revision>
  <dcterms:created xsi:type="dcterms:W3CDTF">2017-01-25T20:31:33Z</dcterms:created>
  <dcterms:modified xsi:type="dcterms:W3CDTF">2019-11-20T06:27:07Z</dcterms:modified>
</cp:coreProperties>
</file>